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95" r:id="rId4"/>
    <p:sldMasterId id="2147484528" r:id="rId5"/>
    <p:sldMasterId id="2147484542" r:id="rId6"/>
  </p:sldMasterIdLst>
  <p:notesMasterIdLst>
    <p:notesMasterId r:id="rId10"/>
  </p:notesMasterIdLst>
  <p:handoutMasterIdLst>
    <p:handoutMasterId r:id="rId11"/>
  </p:handoutMasterIdLst>
  <p:sldIdLst>
    <p:sldId id="1894" r:id="rId7"/>
    <p:sldId id="1547" r:id="rId8"/>
    <p:sldId id="1895" r:id="rId9"/>
  </p:sldIdLst>
  <p:sldSz cx="12436475" cy="6994525"/>
  <p:notesSz cx="6792913" cy="992505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6" userDrawn="1">
          <p15:clr>
            <a:srgbClr val="A4A3A4"/>
          </p15:clr>
        </p15:guide>
        <p15:guide id="2" pos="214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B4009E"/>
    <a:srgbClr val="000000"/>
    <a:srgbClr val="E30B5D"/>
    <a:srgbClr val="461A2A"/>
    <a:srgbClr val="FFB900"/>
    <a:srgbClr val="00BCF2"/>
    <a:srgbClr val="353535"/>
    <a:srgbClr val="525252"/>
    <a:srgbClr val="B4A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36" y="47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3126"/>
        <p:guide pos="214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12563"/>
            <a:ext cx="2943595" cy="496253"/>
          </a:xfrm>
          <a:prstGeom prst="rect">
            <a:avLst/>
          </a:prstGeom>
        </p:spPr>
        <p:txBody>
          <a:bodyPr vert="horz" lIns="93140" tIns="46570" rIns="93140" bIns="4657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47746" y="0"/>
            <a:ext cx="2943595" cy="496253"/>
          </a:xfrm>
          <a:prstGeom prst="rect">
            <a:avLst/>
          </a:prstGeom>
        </p:spPr>
        <p:txBody>
          <a:bodyPr vert="horz" lIns="93140" tIns="46570" rIns="93140" bIns="46570" rtlCol="0"/>
          <a:lstStyle>
            <a:lvl1pPr algn="r">
              <a:defRPr sz="1200"/>
            </a:lvl1pPr>
          </a:lstStyle>
          <a:p>
            <a:fld id="{21D0CB2F-F0BF-435A-A27A-2EC15087F634}" type="datetime8">
              <a:rPr lang="en-US" smtClean="0">
                <a:latin typeface="Segoe UI" pitchFamily="34" charset="0"/>
              </a:rPr>
              <a:t>10/24/2019 7:57 PM</a:t>
            </a:fld>
            <a:endParaRPr lang="en-US">
              <a:latin typeface="Segoe UI" pitchFamily="34" charset="0"/>
            </a:endParaRPr>
          </a:p>
        </p:txBody>
      </p:sp>
      <p:sp>
        <p:nvSpPr>
          <p:cNvPr id="8" name="Footer Placeholder 7"/>
          <p:cNvSpPr>
            <a:spLocks noGrp="1"/>
          </p:cNvSpPr>
          <p:nvPr>
            <p:ph type="ftr" sz="quarter" idx="2"/>
          </p:nvPr>
        </p:nvSpPr>
        <p:spPr>
          <a:xfrm>
            <a:off x="1" y="9427075"/>
            <a:ext cx="5740011" cy="360830"/>
          </a:xfrm>
          <a:prstGeom prst="rect">
            <a:avLst/>
          </a:prstGeom>
        </p:spPr>
        <p:txBody>
          <a:bodyPr vert="horz" lIns="93140" tIns="46570" rIns="93140" bIns="46570" rtlCol="0" anchor="b"/>
          <a:lstStyle>
            <a:lvl1pPr algn="l">
              <a:defRPr sz="1200"/>
            </a:lvl1pPr>
          </a:lstStyle>
          <a:p>
            <a:pPr marL="405872" defTabSz="93109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28689" y="9427075"/>
            <a:ext cx="1062651" cy="496253"/>
          </a:xfrm>
          <a:prstGeom prst="rect">
            <a:avLst/>
          </a:prstGeom>
        </p:spPr>
        <p:txBody>
          <a:bodyPr vert="horz" lIns="93140" tIns="46570" rIns="93140" bIns="4657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1" y="0"/>
            <a:ext cx="2943595" cy="496253"/>
          </a:xfrm>
          <a:prstGeom prst="rect">
            <a:avLst/>
          </a:prstGeom>
        </p:spPr>
        <p:txBody>
          <a:bodyPr vert="horz" lIns="93140" tIns="46570" rIns="93140" bIns="4657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87313" y="744538"/>
            <a:ext cx="6618287" cy="3722687"/>
          </a:xfrm>
          <a:prstGeom prst="rect">
            <a:avLst/>
          </a:prstGeom>
          <a:noFill/>
          <a:ln w="12700">
            <a:solidFill>
              <a:prstClr val="black"/>
            </a:solidFill>
          </a:ln>
        </p:spPr>
        <p:txBody>
          <a:bodyPr vert="horz" lIns="93140" tIns="46570" rIns="93140" bIns="46570" rtlCol="0" anchor="ctr"/>
          <a:lstStyle/>
          <a:p>
            <a:endParaRPr lang="en-US"/>
          </a:p>
        </p:txBody>
      </p:sp>
      <p:sp>
        <p:nvSpPr>
          <p:cNvPr id="10" name="Footer Placeholder 9"/>
          <p:cNvSpPr>
            <a:spLocks noGrp="1"/>
          </p:cNvSpPr>
          <p:nvPr>
            <p:ph type="ftr" sz="quarter" idx="4"/>
          </p:nvPr>
        </p:nvSpPr>
        <p:spPr>
          <a:xfrm>
            <a:off x="0" y="9428799"/>
            <a:ext cx="5864548" cy="386369"/>
          </a:xfrm>
          <a:prstGeom prst="rect">
            <a:avLst/>
          </a:prstGeom>
        </p:spPr>
        <p:txBody>
          <a:bodyPr vert="horz" lIns="93140" tIns="46570" rIns="93140" bIns="46570" rtlCol="0" anchor="b"/>
          <a:lstStyle>
            <a:lvl1pPr marL="582126" indent="0" algn="l">
              <a:defRPr sz="1200"/>
            </a:lvl1pPr>
          </a:lstStyle>
          <a:p>
            <a:pPr defTabSz="9310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47746" y="0"/>
            <a:ext cx="2943595" cy="496253"/>
          </a:xfrm>
          <a:prstGeom prst="rect">
            <a:avLst/>
          </a:prstGeom>
        </p:spPr>
        <p:txBody>
          <a:bodyPr vert="horz" lIns="93140" tIns="46570" rIns="93140" bIns="46570" rtlCol="0"/>
          <a:lstStyle>
            <a:lvl1pPr algn="r">
              <a:defRPr sz="1200">
                <a:latin typeface="Segoe UI" pitchFamily="34" charset="0"/>
              </a:defRPr>
            </a:lvl1pPr>
          </a:lstStyle>
          <a:p>
            <a:fld id="{D18B56EA-E28F-4F92-9F16-7A6F2501B303}" type="datetime8">
              <a:rPr lang="en-US" smtClean="0"/>
              <a:t>10/24/2019 7:56 PM</a:t>
            </a:fld>
            <a:endParaRPr lang="en-US"/>
          </a:p>
        </p:txBody>
      </p:sp>
      <p:sp>
        <p:nvSpPr>
          <p:cNvPr id="12" name="Notes Placeholder 11"/>
          <p:cNvSpPr>
            <a:spLocks noGrp="1"/>
          </p:cNvSpPr>
          <p:nvPr>
            <p:ph type="body" sz="quarter" idx="3"/>
          </p:nvPr>
        </p:nvSpPr>
        <p:spPr>
          <a:xfrm>
            <a:off x="679292" y="4714399"/>
            <a:ext cx="5434330" cy="4466272"/>
          </a:xfrm>
          <a:prstGeom prst="rect">
            <a:avLst/>
          </a:prstGeom>
        </p:spPr>
        <p:txBody>
          <a:bodyPr vert="horz" lIns="93140" tIns="46570" rIns="93140" bIns="4657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853226" y="9427075"/>
            <a:ext cx="938114" cy="496253"/>
          </a:xfrm>
          <a:prstGeom prst="rect">
            <a:avLst/>
          </a:prstGeom>
        </p:spPr>
        <p:txBody>
          <a:bodyPr vert="horz" lIns="93140" tIns="46570" rIns="93140" bIns="4657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4412" cy="3429000"/>
          </a:xfrm>
          <a:prstGeom prst="rect">
            <a:avLst/>
          </a:prstGeom>
        </p:spPr>
      </p:sp>
      <p:sp>
        <p:nvSpPr>
          <p:cNvPr id="3" name="Notes Placeholder 2"/>
          <p:cNvSpPr>
            <a:spLocks noGrp="1"/>
          </p:cNvSpPr>
          <p:nvPr>
            <p:ph type="body" idx="1"/>
          </p:nvPr>
        </p:nvSpPr>
        <p:spPr>
          <a:xfrm>
            <a:off x="685319" y="4342705"/>
            <a:ext cx="5482557" cy="4114142"/>
          </a:xfrm>
          <a:prstGeom prst="rect">
            <a:avLst/>
          </a:prstGeom>
        </p:spPr>
        <p:txBody>
          <a:bodyPr>
            <a:normAutofit/>
          </a:bodyPr>
          <a:lstStyle/>
          <a:p>
            <a:endParaRPr lang="en-US"/>
          </a:p>
        </p:txBody>
      </p:sp>
      <p:sp>
        <p:nvSpPr>
          <p:cNvPr id="4" name="Date Placeholder 3"/>
          <p:cNvSpPr>
            <a:spLocks noGrp="1"/>
          </p:cNvSpPr>
          <p:nvPr>
            <p:ph type="dt" idx="10"/>
          </p:nvPr>
        </p:nvSpPr>
        <p:spPr>
          <a:xfrm>
            <a:off x="3881892" y="0"/>
            <a:ext cx="2969718" cy="457127"/>
          </a:xfrm>
          <a:prstGeom prst="rect">
            <a:avLst/>
          </a:prstGeom>
        </p:spPr>
        <p:txBody>
          <a:bodyPr/>
          <a:lstStyle/>
          <a:p>
            <a:pPr defTabSz="914034">
              <a:defRPr/>
            </a:pPr>
            <a:fld id="{6939CF7E-134C-4B4A-9853-17D7568CBCC2}" type="datetime8">
              <a:rPr lang="en-US">
                <a:solidFill>
                  <a:prstClr val="black"/>
                </a:solidFill>
                <a:latin typeface="Calibri" panose="020F0502020204030204"/>
              </a:rPr>
              <a:pPr defTabSz="914034">
                <a:defRPr/>
              </a:pPr>
              <a:t>10/24/2019 7:57 PM</a:t>
            </a:fld>
            <a:endParaRPr lang="en-US">
              <a:solidFill>
                <a:prstClr val="black"/>
              </a:solidFill>
              <a:latin typeface="Calibri" panose="020F0502020204030204"/>
            </a:endParaRPr>
          </a:p>
        </p:txBody>
      </p:sp>
      <p:sp>
        <p:nvSpPr>
          <p:cNvPr id="7" name="Slide Number Placeholder 6"/>
          <p:cNvSpPr>
            <a:spLocks noGrp="1"/>
          </p:cNvSpPr>
          <p:nvPr>
            <p:ph type="sldNum" sz="quarter" idx="12"/>
          </p:nvPr>
        </p:nvSpPr>
        <p:spPr>
          <a:xfrm>
            <a:off x="6167876" y="8683824"/>
            <a:ext cx="683734" cy="457127"/>
          </a:xfrm>
          <a:prstGeom prst="rect">
            <a:avLst/>
          </a:prstGeom>
        </p:spPr>
        <p:txBody>
          <a:bodyPr/>
          <a:lstStyle/>
          <a:p>
            <a:pPr defTabSz="914034">
              <a:defRPr/>
            </a:pPr>
            <a:fld id="{8B263312-38AA-4E1E-B2B5-0F8F122B24FE}" type="slidenum">
              <a:rPr lang="en-US">
                <a:solidFill>
                  <a:prstClr val="black"/>
                </a:solidFill>
                <a:latin typeface="Calibri" panose="020F0502020204030204"/>
              </a:rPr>
              <a:pPr defTabSz="914034">
                <a:defRPr/>
              </a:pPr>
              <a:t>1</a:t>
            </a:fld>
            <a:endParaRPr lang="en-US">
              <a:solidFill>
                <a:prstClr val="black"/>
              </a:solidFill>
              <a:latin typeface="Calibri" panose="020F0502020204030204"/>
            </a:endParaRPr>
          </a:p>
        </p:txBody>
      </p:sp>
      <p:sp>
        <p:nvSpPr>
          <p:cNvPr id="6" name="Footer Placeholder 5"/>
          <p:cNvSpPr>
            <a:spLocks noGrp="1"/>
          </p:cNvSpPr>
          <p:nvPr>
            <p:ph type="ftr" sz="quarter" idx="13"/>
          </p:nvPr>
        </p:nvSpPr>
        <p:spPr/>
        <p:txBody>
          <a:bodyPr/>
          <a:lstStyle/>
          <a:p>
            <a:pPr marL="0" defTabSz="91373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defTabSz="914034">
              <a:defRPr/>
            </a:pPr>
            <a:endParaRPr lang="en-US">
              <a:solidFill>
                <a:prstClr val="black"/>
              </a:solidFill>
              <a:latin typeface="Calibri" panose="020F0502020204030204"/>
            </a:endParaRPr>
          </a:p>
        </p:txBody>
      </p:sp>
    </p:spTree>
    <p:extLst>
      <p:ext uri="{BB962C8B-B14F-4D97-AF65-F5344CB8AC3E}">
        <p14:creationId xmlns:p14="http://schemas.microsoft.com/office/powerpoint/2010/main" val="1979617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3" y="744538"/>
            <a:ext cx="6618287" cy="3722687"/>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1" y="0"/>
            <a:ext cx="2943595" cy="496253"/>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10/24/2019 9:23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a:t>
            </a:fld>
            <a:endParaRPr lang="en-US">
              <a:solidFill>
                <a:prstClr val="black"/>
              </a:solidFill>
            </a:endParaRPr>
          </a:p>
        </p:txBody>
      </p:sp>
      <p:sp>
        <p:nvSpPr>
          <p:cNvPr id="6" name="Footer Placeholder 5"/>
          <p:cNvSpPr>
            <a:spLocks noGrp="1"/>
          </p:cNvSpPr>
          <p:nvPr>
            <p:ph type="ftr" sz="quarter" idx="14"/>
          </p:nvPr>
        </p:nvSpPr>
        <p:spPr/>
        <p:txBody>
          <a:bodyPr/>
          <a:lstStyle/>
          <a:p>
            <a:pPr defTabSz="9310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94529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3" y="744538"/>
            <a:ext cx="6618287" cy="3722687"/>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1" y="0"/>
            <a:ext cx="2943595" cy="496253"/>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69DC94B-DB72-488C-A100-9C8F7341285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10/24/2019 11:33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82126" marR="0" lvl="0" indent="0" algn="l" defTabSz="9310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85808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8047037" y="1287462"/>
            <a:ext cx="3856990" cy="4114800"/>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387674" y="1410315"/>
            <a:ext cx="4128796" cy="4128796"/>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914920" y="1363662"/>
            <a:ext cx="5209624" cy="440046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5993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B4009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226273" y="1220592"/>
            <a:ext cx="5315009" cy="4495800"/>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58911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350586" y="1344375"/>
            <a:ext cx="4201651" cy="420165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1629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54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Magenta">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62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333037" y="4868862"/>
            <a:ext cx="1563927" cy="1668463"/>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2266774"/>
          </a:xfrm>
        </p:spPr>
        <p:txBody>
          <a:bodyPr/>
          <a:lstStyle>
            <a:lvl1pPr marL="0" indent="0">
              <a:buNone/>
              <a:defRPr sz="3300">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518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3BE9AC3-0D4E-4D6E-86B1-301794A1CF4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 r="-3"/>
          <a:stretch/>
        </p:blipFill>
        <p:spPr>
          <a:xfrm>
            <a:off x="-1" y="0"/>
            <a:ext cx="12436475" cy="6994525"/>
          </a:xfrm>
          <a:prstGeom prst="rect">
            <a:avLst/>
          </a:prstGeom>
        </p:spPr>
      </p:pic>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1" y="-1"/>
            <a:ext cx="5029200" cy="6994525"/>
          </a:xfrm>
          <a:prstGeom prst="rect">
            <a:avLst/>
          </a:prstGeom>
          <a:solidFill>
            <a:schemeClr val="tx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5214361"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32176" y="448469"/>
            <a:ext cx="1451843" cy="311006"/>
          </a:xfrm>
          <a:prstGeom prst="rect">
            <a:avLst/>
          </a:prstGeom>
        </p:spPr>
      </p:pic>
    </p:spTree>
    <p:extLst>
      <p:ext uri="{BB962C8B-B14F-4D97-AF65-F5344CB8AC3E}">
        <p14:creationId xmlns:p14="http://schemas.microsoft.com/office/powerpoint/2010/main" val="1064706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1188720"/>
          </a:xfrm>
          <a:solidFill>
            <a:srgbClr val="0070C0"/>
          </a:solidFill>
        </p:spPr>
        <p:txBody>
          <a:bodyPr anchor="ct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787335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4082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00771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1349" y="2340151"/>
            <a:ext cx="10972800" cy="1098762"/>
          </a:xfrm>
          <a:noFill/>
        </p:spPr>
        <p:txBody>
          <a:bodyPr wrap="square" tIns="91440" bIns="91440" anchor="t" anchorCtr="0">
            <a:spAutoFit/>
          </a:bodyPr>
          <a:lstStyle>
            <a:lvl1pPr algn="ctr">
              <a:defRPr sz="66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3485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End Slide">
    <p:bg>
      <p:bgPr>
        <a:solidFill>
          <a:srgbClr val="0070C0"/>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32433" y="5882087"/>
            <a:ext cx="11950187" cy="972158"/>
          </a:xfrm>
          <a:prstGeom prst="rect">
            <a:avLst/>
          </a:prstGeom>
        </p:spPr>
        <p:txBody>
          <a:bodyPr vert="horz" wrap="square" lIns="182624" tIns="146098" rIns="182624" bIns="146098" numCol="1" anchor="t" anchorCtr="0" compatLnSpc="1">
            <a:prstTxWarp prst="textNoShape">
              <a:avLst/>
            </a:prstTxWarp>
            <a:spAutoFit/>
          </a:bodyPr>
          <a:lstStyle/>
          <a:p>
            <a:pPr defTabSz="930882" eaLnBrk="0" hangingPunct="0"/>
            <a:r>
              <a:rPr lang="en-US" sz="1100">
                <a:solidFill>
                  <a:schemeClr val="bg1"/>
                </a:solidFill>
                <a:cs typeface="Segoe UI" pitchFamily="34" charset="0"/>
              </a:rPr>
              <a:t>© 2017 Microsoft Corporation. All rights reserved. Microsoft, Windows, and other product names are or may be registered trademarks and/or trademarks in the U.S. and/or other countries.</a:t>
            </a:r>
          </a:p>
          <a:p>
            <a:pPr defTabSz="930882" eaLnBrk="0" hangingPunct="0"/>
            <a:r>
              <a:rPr lang="en-US" sz="110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3040131"/>
            <a:ext cx="3646979" cy="781125"/>
          </a:xfrm>
          <a:prstGeom prst="rect">
            <a:avLst/>
          </a:prstGeom>
        </p:spPr>
      </p:pic>
    </p:spTree>
    <p:extLst>
      <p:ext uri="{BB962C8B-B14F-4D97-AF65-F5344CB8AC3E}">
        <p14:creationId xmlns:p14="http://schemas.microsoft.com/office/powerpoint/2010/main" val="35154764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669" y="233169"/>
            <a:ext cx="11375536" cy="621531"/>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90711" y="6727477"/>
            <a:ext cx="554070" cy="156952"/>
          </a:xfrm>
          <a:prstGeom prst="rect">
            <a:avLst/>
          </a:prstGeom>
        </p:spPr>
        <p:txBody>
          <a:bodyPr/>
          <a:lstStyle/>
          <a:p>
            <a:pPr defTabSz="1241829">
              <a:defRPr/>
            </a:pPr>
            <a:fld id="{71F47D9D-8D60-4698-A495-89D102E182A2}" type="slidenum">
              <a:rPr lang="en-US" sz="1020" smtClean="0"/>
              <a:pPr defTabSz="1241829">
                <a:defRPr/>
              </a:pPr>
              <a:t>‹#›</a:t>
            </a:fld>
            <a:endParaRPr lang="en-US" sz="1020"/>
          </a:p>
        </p:txBody>
      </p:sp>
    </p:spTree>
    <p:extLst>
      <p:ext uri="{BB962C8B-B14F-4D97-AF65-F5344CB8AC3E}">
        <p14:creationId xmlns:p14="http://schemas.microsoft.com/office/powerpoint/2010/main" val="59813052"/>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72"/>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C44F13-2D9F-43A0-A566-32685C7C7136}" type="datetimeFigureOut">
              <a:rPr lang="en-US" smtClean="0"/>
              <a:t>10/24/2019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8BEDD-E56E-4A87-9DE8-F823A61E4AB7}" type="slidenum">
              <a:rPr lang="en-US" smtClean="0"/>
              <a:t>‹#›</a:t>
            </a:fld>
            <a:endParaRPr lang="en-US"/>
          </a:p>
        </p:txBody>
      </p:sp>
    </p:spTree>
    <p:extLst>
      <p:ext uri="{BB962C8B-B14F-4D97-AF65-F5344CB8AC3E}">
        <p14:creationId xmlns:p14="http://schemas.microsoft.com/office/powerpoint/2010/main" val="4383250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45129" y="6559056"/>
            <a:ext cx="976183" cy="9888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Tree>
    <p:extLst>
      <p:ext uri="{BB962C8B-B14F-4D97-AF65-F5344CB8AC3E}">
        <p14:creationId xmlns:p14="http://schemas.microsoft.com/office/powerpoint/2010/main" val="4008498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8047037" y="1287462"/>
            <a:ext cx="3856990" cy="4114800"/>
          </a:xfrm>
          <a:prstGeom prst="rect">
            <a:avLst/>
          </a:prstGeom>
        </p:spPr>
      </p:pic>
    </p:spTree>
    <p:extLst>
      <p:ext uri="{BB962C8B-B14F-4D97-AF65-F5344CB8AC3E}">
        <p14:creationId xmlns:p14="http://schemas.microsoft.com/office/powerpoint/2010/main" val="2699148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185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62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39902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3581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076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360855" y="1360388"/>
            <a:ext cx="4191381" cy="4191381"/>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256975" y="2105281"/>
            <a:ext cx="2656730" cy="2834312"/>
          </a:xfrm>
          <a:prstGeom prst="rect">
            <a:avLst/>
          </a:prstGeom>
        </p:spPr>
      </p:pic>
    </p:spTree>
    <p:extLst>
      <p:ext uri="{BB962C8B-B14F-4D97-AF65-F5344CB8AC3E}">
        <p14:creationId xmlns:p14="http://schemas.microsoft.com/office/powerpoint/2010/main" val="397136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1464575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50586" y="1363662"/>
            <a:ext cx="4201651"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166585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387674" y="1410315"/>
            <a:ext cx="4128796" cy="4128796"/>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914920" y="1363662"/>
            <a:ext cx="5209624" cy="440046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74166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B4009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226273" y="1220592"/>
            <a:ext cx="5315009" cy="4495800"/>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410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350586" y="1344375"/>
            <a:ext cx="4201651" cy="420165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98567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13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069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Magenta">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097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175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333037" y="4868862"/>
            <a:ext cx="1563927" cy="1668463"/>
          </a:xfrm>
          <a:prstGeom prst="rect">
            <a:avLst/>
          </a:prstGeom>
        </p:spPr>
      </p:pic>
    </p:spTree>
    <p:extLst>
      <p:ext uri="{BB962C8B-B14F-4D97-AF65-F5344CB8AC3E}">
        <p14:creationId xmlns:p14="http://schemas.microsoft.com/office/powerpoint/2010/main" val="2739322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2266774"/>
          </a:xfrm>
        </p:spPr>
        <p:txBody>
          <a:bodyPr/>
          <a:lstStyle>
            <a:lvl1pPr marL="0" indent="0">
              <a:buNone/>
              <a:defRPr sz="3300">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80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1847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6556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56956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801356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360855" y="1360388"/>
            <a:ext cx="4191381" cy="4191381"/>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256975" y="2105281"/>
            <a:ext cx="2656730" cy="2834312"/>
          </a:xfrm>
          <a:prstGeom prst="rect">
            <a:avLst/>
          </a:prstGeom>
        </p:spPr>
      </p:pic>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1436099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50586" y="1363662"/>
            <a:ext cx="4201651"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358646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image" Target="../media/image1.emf"/><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theme" Target="../theme/theme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
        <p:nvSpPr>
          <p:cNvPr id="3" name="TextBox 2">
            <a:extLst>
              <a:ext uri="{FF2B5EF4-FFF2-40B4-BE49-F238E27FC236}">
                <a16:creationId xmlns:a16="http://schemas.microsoft.com/office/drawing/2014/main" id="{502CB96F-0636-4C03-80B9-0DD25858D326}"/>
              </a:ext>
            </a:extLst>
          </p:cNvPr>
          <p:cNvSpPr txBox="1"/>
          <p:nvPr userDrawn="1"/>
        </p:nvSpPr>
        <p:spPr>
          <a:xfrm>
            <a:off x="11095037" y="-84138"/>
            <a:ext cx="1476082" cy="572464"/>
          </a:xfrm>
          <a:prstGeom prst="rect">
            <a:avLst/>
          </a:prstGeom>
          <a:noFill/>
        </p:spPr>
        <p:txBody>
          <a:bodyPr wrap="square" lIns="182880" tIns="146304" rIns="182880" bIns="146304" rtlCol="0">
            <a:spAutoFit/>
          </a:bodyPr>
          <a:lstStyle/>
          <a:p>
            <a:pPr>
              <a:lnSpc>
                <a:spcPct val="90000"/>
              </a:lnSpc>
              <a:spcAft>
                <a:spcPts val="600"/>
              </a:spcAft>
            </a:pPr>
            <a:r>
              <a:rPr lang="en-AU" sz="2000">
                <a:solidFill>
                  <a:schemeClr val="accent1"/>
                </a:solidFill>
              </a:rPr>
              <a:t>@dglover</a:t>
            </a:r>
          </a:p>
        </p:txBody>
      </p:sp>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08" r:id="rId7"/>
    <p:sldLayoutId id="2147484515" r:id="rId8"/>
    <p:sldLayoutId id="2147484516" r:id="rId9"/>
    <p:sldLayoutId id="2147484517" r:id="rId10"/>
    <p:sldLayoutId id="2147484518" r:id="rId11"/>
    <p:sldLayoutId id="2147484519" r:id="rId12"/>
    <p:sldLayoutId id="2147484510" r:id="rId13"/>
    <p:sldLayoutId id="2147484521" r:id="rId14"/>
    <p:sldLayoutId id="2147484522" r:id="rId15"/>
    <p:sldLayoutId id="2147484511" r:id="rId16"/>
    <p:sldLayoutId id="2147484513" r:id="rId17"/>
    <p:sldLayoutId id="2147484520" r:id="rId18"/>
    <p:sldLayoutId id="2147484514"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4979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2035487469"/>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3" r:id="rId5"/>
    <p:sldLayoutId id="2147484534" r:id="rId6"/>
    <p:sldLayoutId id="2147484535" r:id="rId7"/>
    <p:sldLayoutId id="2147484536" r:id="rId8"/>
    <p:sldLayoutId id="2147484537" r:id="rId9"/>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3200" kern="1200" spc="0" baseline="0" dirty="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lang="en-US" sz="2400" kern="1200" spc="0" baseline="0" dirty="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000" kern="1200" spc="0" baseline="0" dirty="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lang="en-US" sz="2000" kern="1200" spc="0" baseline="0" dirty="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v"/>
        <a:tabLst/>
        <a:defRPr lang="en-US" sz="200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
        <p:nvSpPr>
          <p:cNvPr id="3" name="TextBox 2">
            <a:extLst>
              <a:ext uri="{FF2B5EF4-FFF2-40B4-BE49-F238E27FC236}">
                <a16:creationId xmlns:a16="http://schemas.microsoft.com/office/drawing/2014/main" id="{502CB96F-0636-4C03-80B9-0DD25858D326}"/>
              </a:ext>
            </a:extLst>
          </p:cNvPr>
          <p:cNvSpPr txBox="1"/>
          <p:nvPr userDrawn="1"/>
        </p:nvSpPr>
        <p:spPr>
          <a:xfrm>
            <a:off x="11095037" y="-84138"/>
            <a:ext cx="1476082" cy="572464"/>
          </a:xfrm>
          <a:prstGeom prst="rect">
            <a:avLst/>
          </a:prstGeom>
          <a:noFill/>
        </p:spPr>
        <p:txBody>
          <a:bodyPr wrap="square" lIns="182880" tIns="146304" rIns="182880" bIns="146304" rtlCol="0">
            <a:spAutoFit/>
          </a:bodyPr>
          <a:lstStyle/>
          <a:p>
            <a:pPr>
              <a:lnSpc>
                <a:spcPct val="90000"/>
              </a:lnSpc>
              <a:spcAft>
                <a:spcPts val="600"/>
              </a:spcAft>
            </a:pPr>
            <a:r>
              <a:rPr lang="en-AU" sz="2000">
                <a:solidFill>
                  <a:schemeClr val="accent1"/>
                </a:solidFill>
              </a:rPr>
              <a:t>@dglover</a:t>
            </a:r>
          </a:p>
        </p:txBody>
      </p:sp>
    </p:spTree>
    <p:extLst>
      <p:ext uri="{BB962C8B-B14F-4D97-AF65-F5344CB8AC3E}">
        <p14:creationId xmlns:p14="http://schemas.microsoft.com/office/powerpoint/2010/main" val="3005150280"/>
      </p:ext>
    </p:extLst>
  </p:cSld>
  <p:clrMap bg1="dk1" tx1="lt1" bg2="dk2" tx2="lt2" accent1="accent1" accent2="accent2" accent3="accent3" accent4="accent4" accent5="accent5" accent6="accent6" hlink="hlink" folHlink="folHlink"/>
  <p:sldLayoutIdLst>
    <p:sldLayoutId id="2147484543" r:id="rId1"/>
    <p:sldLayoutId id="2147484544" r:id="rId2"/>
    <p:sldLayoutId id="2147484545" r:id="rId3"/>
    <p:sldLayoutId id="2147484546" r:id="rId4"/>
    <p:sldLayoutId id="2147484547" r:id="rId5"/>
    <p:sldLayoutId id="2147484548" r:id="rId6"/>
    <p:sldLayoutId id="2147484549" r:id="rId7"/>
    <p:sldLayoutId id="2147484550" r:id="rId8"/>
    <p:sldLayoutId id="2147484551" r:id="rId9"/>
    <p:sldLayoutId id="2147484552" r:id="rId10"/>
    <p:sldLayoutId id="2147484553" r:id="rId11"/>
    <p:sldLayoutId id="2147484554" r:id="rId12"/>
    <p:sldLayoutId id="2147484555" r:id="rId13"/>
    <p:sldLayoutId id="2147484556" r:id="rId14"/>
    <p:sldLayoutId id="2147484557" r:id="rId15"/>
    <p:sldLayoutId id="2147484558" r:id="rId16"/>
    <p:sldLayoutId id="2147484559" r:id="rId17"/>
    <p:sldLayoutId id="2147484560" r:id="rId18"/>
    <p:sldLayoutId id="2147484561" r:id="rId19"/>
    <p:sldLayoutId id="2147484563" r:id="rId20"/>
    <p:sldLayoutId id="2147484565" r:id="rId21"/>
    <p:sldLayoutId id="2147484566"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38B98A4F-E0DB-4981-915A-DBECE6D093AF}"/>
              </a:ext>
            </a:extLst>
          </p:cNvPr>
          <p:cNvSpPr/>
          <p:nvPr/>
        </p:nvSpPr>
        <p:spPr>
          <a:xfrm>
            <a:off x="2745125" y="2581259"/>
            <a:ext cx="9026840" cy="8486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060"/>
            <a:r>
              <a:rPr lang="en-US" sz="1199">
                <a:solidFill>
                  <a:schemeClr val="bg1"/>
                </a:solidFill>
                <a:latin typeface="Segoe UI Semibold" panose="020B0702040204020203" pitchFamily="34" charset="0"/>
                <a:cs typeface="Segoe UI Semibold" panose="020B0702040204020203" pitchFamily="34" charset="0"/>
              </a:rPr>
              <a:t>Azure IoT solution accelerators</a:t>
            </a:r>
          </a:p>
          <a:p>
            <a:pPr algn="ctr" defTabSz="932060"/>
            <a:endParaRPr lang="en-US" sz="1199">
              <a:solidFill>
                <a:schemeClr val="bg1"/>
              </a:solidFill>
              <a:latin typeface="Segoe UI Semibold" panose="020B0702040204020203" pitchFamily="34" charset="0"/>
              <a:cs typeface="Segoe UI Semibold" panose="020B0702040204020203" pitchFamily="34" charset="0"/>
            </a:endParaRPr>
          </a:p>
          <a:p>
            <a:pPr algn="ctr" defTabSz="932060"/>
            <a:endParaRPr lang="en-US" sz="1199">
              <a:solidFill>
                <a:schemeClr val="bg1"/>
              </a:solidFill>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31F32825-AB48-4E09-A71B-8573D9D8C989}"/>
              </a:ext>
            </a:extLst>
          </p:cNvPr>
          <p:cNvSpPr/>
          <p:nvPr/>
        </p:nvSpPr>
        <p:spPr>
          <a:xfrm>
            <a:off x="2250563" y="3588962"/>
            <a:ext cx="9828665" cy="2907556"/>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endParaRPr lang="en-US" sz="1000">
              <a:solidFill>
                <a:schemeClr val="bg1"/>
              </a:solidFill>
            </a:endParaRPr>
          </a:p>
        </p:txBody>
      </p:sp>
      <p:sp>
        <p:nvSpPr>
          <p:cNvPr id="30" name="Rectangle 29">
            <a:extLst>
              <a:ext uri="{FF2B5EF4-FFF2-40B4-BE49-F238E27FC236}">
                <a16:creationId xmlns:a16="http://schemas.microsoft.com/office/drawing/2014/main" id="{6F0FF852-3FF9-4236-BAD5-2661DC7D5489}"/>
              </a:ext>
            </a:extLst>
          </p:cNvPr>
          <p:cNvSpPr/>
          <p:nvPr/>
        </p:nvSpPr>
        <p:spPr>
          <a:xfrm>
            <a:off x="6880138" y="4693757"/>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Time Series Insights</a:t>
            </a:r>
          </a:p>
        </p:txBody>
      </p:sp>
      <p:sp>
        <p:nvSpPr>
          <p:cNvPr id="31" name="Rectangle 30">
            <a:extLst>
              <a:ext uri="{FF2B5EF4-FFF2-40B4-BE49-F238E27FC236}">
                <a16:creationId xmlns:a16="http://schemas.microsoft.com/office/drawing/2014/main" id="{C78F8E92-A4DE-4B3B-8ED5-E379C4F704EA}"/>
              </a:ext>
            </a:extLst>
          </p:cNvPr>
          <p:cNvSpPr/>
          <p:nvPr/>
        </p:nvSpPr>
        <p:spPr>
          <a:xfrm>
            <a:off x="6880138" y="5275517"/>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Machine Learning</a:t>
            </a:r>
          </a:p>
        </p:txBody>
      </p:sp>
      <p:sp>
        <p:nvSpPr>
          <p:cNvPr id="32" name="Rectangle 31">
            <a:extLst>
              <a:ext uri="{FF2B5EF4-FFF2-40B4-BE49-F238E27FC236}">
                <a16:creationId xmlns:a16="http://schemas.microsoft.com/office/drawing/2014/main" id="{DC4742F1-0870-4CF4-A923-7FC3B6D915CF}"/>
              </a:ext>
            </a:extLst>
          </p:cNvPr>
          <p:cNvSpPr/>
          <p:nvPr/>
        </p:nvSpPr>
        <p:spPr>
          <a:xfrm>
            <a:off x="6880138" y="4111996"/>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Stream Analytics</a:t>
            </a:r>
          </a:p>
        </p:txBody>
      </p:sp>
      <p:sp>
        <p:nvSpPr>
          <p:cNvPr id="33" name="Rectangle 32">
            <a:extLst>
              <a:ext uri="{FF2B5EF4-FFF2-40B4-BE49-F238E27FC236}">
                <a16:creationId xmlns:a16="http://schemas.microsoft.com/office/drawing/2014/main" id="{580230E9-20B7-430C-ABB3-E0D8499CF510}"/>
              </a:ext>
            </a:extLst>
          </p:cNvPr>
          <p:cNvSpPr/>
          <p:nvPr/>
        </p:nvSpPr>
        <p:spPr>
          <a:xfrm>
            <a:off x="6880138" y="5863403"/>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Cosmos DB</a:t>
            </a:r>
          </a:p>
        </p:txBody>
      </p:sp>
      <p:sp>
        <p:nvSpPr>
          <p:cNvPr id="34" name="Rectangle 33">
            <a:extLst>
              <a:ext uri="{FF2B5EF4-FFF2-40B4-BE49-F238E27FC236}">
                <a16:creationId xmlns:a16="http://schemas.microsoft.com/office/drawing/2014/main" id="{31020A35-9D90-4854-AB78-96E30F918587}"/>
              </a:ext>
            </a:extLst>
          </p:cNvPr>
          <p:cNvSpPr/>
          <p:nvPr/>
        </p:nvSpPr>
        <p:spPr>
          <a:xfrm>
            <a:off x="8049779" y="5863403"/>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Data Lake</a:t>
            </a:r>
          </a:p>
        </p:txBody>
      </p:sp>
      <p:sp>
        <p:nvSpPr>
          <p:cNvPr id="35" name="Rectangle 34">
            <a:extLst>
              <a:ext uri="{FF2B5EF4-FFF2-40B4-BE49-F238E27FC236}">
                <a16:creationId xmlns:a16="http://schemas.microsoft.com/office/drawing/2014/main" id="{48C656F1-202C-46C0-B364-5607D77470E4}"/>
              </a:ext>
            </a:extLst>
          </p:cNvPr>
          <p:cNvSpPr/>
          <p:nvPr/>
        </p:nvSpPr>
        <p:spPr>
          <a:xfrm>
            <a:off x="8049779" y="5275517"/>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Data Lake Analytics</a:t>
            </a:r>
          </a:p>
        </p:txBody>
      </p:sp>
      <p:sp>
        <p:nvSpPr>
          <p:cNvPr id="36" name="Rectangle 35">
            <a:extLst>
              <a:ext uri="{FF2B5EF4-FFF2-40B4-BE49-F238E27FC236}">
                <a16:creationId xmlns:a16="http://schemas.microsoft.com/office/drawing/2014/main" id="{727B0F7A-4EA4-4769-90E0-73C7648CB82A}"/>
              </a:ext>
            </a:extLst>
          </p:cNvPr>
          <p:cNvSpPr/>
          <p:nvPr/>
        </p:nvSpPr>
        <p:spPr>
          <a:xfrm>
            <a:off x="8049779" y="4111996"/>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HD Insight</a:t>
            </a:r>
          </a:p>
        </p:txBody>
      </p:sp>
      <p:sp>
        <p:nvSpPr>
          <p:cNvPr id="37" name="Rectangle 36">
            <a:extLst>
              <a:ext uri="{FF2B5EF4-FFF2-40B4-BE49-F238E27FC236}">
                <a16:creationId xmlns:a16="http://schemas.microsoft.com/office/drawing/2014/main" id="{CF2C0FAF-ADC9-4EB1-B819-594791B123AD}"/>
              </a:ext>
            </a:extLst>
          </p:cNvPr>
          <p:cNvSpPr/>
          <p:nvPr/>
        </p:nvSpPr>
        <p:spPr>
          <a:xfrm>
            <a:off x="8049779" y="4693757"/>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Event Hubs</a:t>
            </a:r>
          </a:p>
        </p:txBody>
      </p:sp>
      <p:sp>
        <p:nvSpPr>
          <p:cNvPr id="38" name="Rectangle 37">
            <a:extLst>
              <a:ext uri="{FF2B5EF4-FFF2-40B4-BE49-F238E27FC236}">
                <a16:creationId xmlns:a16="http://schemas.microsoft.com/office/drawing/2014/main" id="{91F8F560-D61E-4386-9F89-DDBE5F2C8D24}"/>
              </a:ext>
            </a:extLst>
          </p:cNvPr>
          <p:cNvSpPr/>
          <p:nvPr/>
        </p:nvSpPr>
        <p:spPr>
          <a:xfrm>
            <a:off x="9427629" y="4111996"/>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Microsoft Flow</a:t>
            </a:r>
          </a:p>
        </p:txBody>
      </p:sp>
      <p:sp>
        <p:nvSpPr>
          <p:cNvPr id="39" name="Rectangle 38">
            <a:extLst>
              <a:ext uri="{FF2B5EF4-FFF2-40B4-BE49-F238E27FC236}">
                <a16:creationId xmlns:a16="http://schemas.microsoft.com/office/drawing/2014/main" id="{9EE5F2EC-29F2-4C63-990D-8DD969465D17}"/>
              </a:ext>
            </a:extLst>
          </p:cNvPr>
          <p:cNvSpPr/>
          <p:nvPr/>
        </p:nvSpPr>
        <p:spPr>
          <a:xfrm>
            <a:off x="9427629" y="4693757"/>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Logic Apps</a:t>
            </a:r>
          </a:p>
        </p:txBody>
      </p:sp>
      <p:sp>
        <p:nvSpPr>
          <p:cNvPr id="40" name="Rectangle 39">
            <a:extLst>
              <a:ext uri="{FF2B5EF4-FFF2-40B4-BE49-F238E27FC236}">
                <a16:creationId xmlns:a16="http://schemas.microsoft.com/office/drawing/2014/main" id="{203687BD-8626-4E9F-8486-9BC5B0B9A227}"/>
              </a:ext>
            </a:extLst>
          </p:cNvPr>
          <p:cNvSpPr/>
          <p:nvPr/>
        </p:nvSpPr>
        <p:spPr>
          <a:xfrm>
            <a:off x="9427629" y="5275517"/>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Notification Hubs</a:t>
            </a:r>
          </a:p>
        </p:txBody>
      </p:sp>
      <p:sp>
        <p:nvSpPr>
          <p:cNvPr id="41" name="Rectangle 40">
            <a:extLst>
              <a:ext uri="{FF2B5EF4-FFF2-40B4-BE49-F238E27FC236}">
                <a16:creationId xmlns:a16="http://schemas.microsoft.com/office/drawing/2014/main" id="{E575E93B-3C43-4951-8AE9-5B96CDE76C9D}"/>
              </a:ext>
            </a:extLst>
          </p:cNvPr>
          <p:cNvSpPr/>
          <p:nvPr/>
        </p:nvSpPr>
        <p:spPr>
          <a:xfrm>
            <a:off x="9427629" y="5863403"/>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Websites</a:t>
            </a:r>
          </a:p>
        </p:txBody>
      </p:sp>
      <p:sp>
        <p:nvSpPr>
          <p:cNvPr id="42" name="Rectangle 41">
            <a:extLst>
              <a:ext uri="{FF2B5EF4-FFF2-40B4-BE49-F238E27FC236}">
                <a16:creationId xmlns:a16="http://schemas.microsoft.com/office/drawing/2014/main" id="{2ECEC971-6147-40FA-AF31-761EF3F89AFF}"/>
              </a:ext>
            </a:extLst>
          </p:cNvPr>
          <p:cNvSpPr/>
          <p:nvPr/>
        </p:nvSpPr>
        <p:spPr>
          <a:xfrm>
            <a:off x="10597270" y="4111996"/>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Microsoft Power BI</a:t>
            </a:r>
          </a:p>
        </p:txBody>
      </p:sp>
      <p:sp>
        <p:nvSpPr>
          <p:cNvPr id="43" name="Rectangle 42">
            <a:extLst>
              <a:ext uri="{FF2B5EF4-FFF2-40B4-BE49-F238E27FC236}">
                <a16:creationId xmlns:a16="http://schemas.microsoft.com/office/drawing/2014/main" id="{D36ADB0B-9C98-4573-9CAE-16DF715D7E25}"/>
              </a:ext>
            </a:extLst>
          </p:cNvPr>
          <p:cNvSpPr/>
          <p:nvPr/>
        </p:nvSpPr>
        <p:spPr>
          <a:xfrm>
            <a:off x="10597270" y="4693757"/>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Active Directory</a:t>
            </a:r>
          </a:p>
        </p:txBody>
      </p:sp>
      <p:sp>
        <p:nvSpPr>
          <p:cNvPr id="44" name="Rectangle 43">
            <a:extLst>
              <a:ext uri="{FF2B5EF4-FFF2-40B4-BE49-F238E27FC236}">
                <a16:creationId xmlns:a16="http://schemas.microsoft.com/office/drawing/2014/main" id="{E3384885-1B9F-448F-A5ED-CFC0E915CDDC}"/>
              </a:ext>
            </a:extLst>
          </p:cNvPr>
          <p:cNvSpPr/>
          <p:nvPr/>
        </p:nvSpPr>
        <p:spPr>
          <a:xfrm>
            <a:off x="5502289" y="4111996"/>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IoT Hub</a:t>
            </a:r>
          </a:p>
        </p:txBody>
      </p:sp>
      <p:sp>
        <p:nvSpPr>
          <p:cNvPr id="45" name="Rectangle 44">
            <a:extLst>
              <a:ext uri="{FF2B5EF4-FFF2-40B4-BE49-F238E27FC236}">
                <a16:creationId xmlns:a16="http://schemas.microsoft.com/office/drawing/2014/main" id="{12DE621A-DAAC-4179-ACF2-6B8592763C31}"/>
              </a:ext>
            </a:extLst>
          </p:cNvPr>
          <p:cNvSpPr/>
          <p:nvPr/>
        </p:nvSpPr>
        <p:spPr>
          <a:xfrm>
            <a:off x="5502289" y="4693757"/>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060">
              <a:lnSpc>
                <a:spcPct val="90000"/>
              </a:lnSpc>
            </a:pPr>
            <a:r>
              <a:rPr lang="en-US" sz="1000">
                <a:solidFill>
                  <a:schemeClr val="bg1"/>
                </a:solidFill>
              </a:rPr>
              <a:t>Azure IoT Hub Device Provisioning Service</a:t>
            </a:r>
          </a:p>
        </p:txBody>
      </p:sp>
      <p:sp>
        <p:nvSpPr>
          <p:cNvPr id="46" name="Rectangle 45">
            <a:extLst>
              <a:ext uri="{FF2B5EF4-FFF2-40B4-BE49-F238E27FC236}">
                <a16:creationId xmlns:a16="http://schemas.microsoft.com/office/drawing/2014/main" id="{A6A52D6C-67C3-4AC9-BE2A-0D391AB0F6AF}"/>
              </a:ext>
            </a:extLst>
          </p:cNvPr>
          <p:cNvSpPr/>
          <p:nvPr/>
        </p:nvSpPr>
        <p:spPr>
          <a:xfrm>
            <a:off x="4122451" y="4111996"/>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IoT Edge</a:t>
            </a:r>
          </a:p>
        </p:txBody>
      </p:sp>
      <p:sp>
        <p:nvSpPr>
          <p:cNvPr id="47" name="Rectangle 46">
            <a:extLst>
              <a:ext uri="{FF2B5EF4-FFF2-40B4-BE49-F238E27FC236}">
                <a16:creationId xmlns:a16="http://schemas.microsoft.com/office/drawing/2014/main" id="{1CD397C3-9CA4-493C-8834-A3BFC95D4F93}"/>
              </a:ext>
            </a:extLst>
          </p:cNvPr>
          <p:cNvSpPr/>
          <p:nvPr/>
        </p:nvSpPr>
        <p:spPr>
          <a:xfrm>
            <a:off x="10597270" y="5275517"/>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Monitor</a:t>
            </a:r>
          </a:p>
        </p:txBody>
      </p:sp>
      <p:sp>
        <p:nvSpPr>
          <p:cNvPr id="48" name="Rectangle 47">
            <a:extLst>
              <a:ext uri="{FF2B5EF4-FFF2-40B4-BE49-F238E27FC236}">
                <a16:creationId xmlns:a16="http://schemas.microsoft.com/office/drawing/2014/main" id="{1D32EF39-EF46-4387-8DDD-5E4F879FE4FC}"/>
              </a:ext>
            </a:extLst>
          </p:cNvPr>
          <p:cNvSpPr/>
          <p:nvPr/>
        </p:nvSpPr>
        <p:spPr>
          <a:xfrm>
            <a:off x="2250563" y="2404015"/>
            <a:ext cx="9828665" cy="1096150"/>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endParaRPr lang="en-US" sz="1000">
              <a:solidFill>
                <a:schemeClr val="bg1"/>
              </a:solidFill>
            </a:endParaRPr>
          </a:p>
        </p:txBody>
      </p:sp>
      <p:sp>
        <p:nvSpPr>
          <p:cNvPr id="50" name="TextBox 49">
            <a:extLst>
              <a:ext uri="{FF2B5EF4-FFF2-40B4-BE49-F238E27FC236}">
                <a16:creationId xmlns:a16="http://schemas.microsoft.com/office/drawing/2014/main" id="{86AA0BC3-895F-4006-B0D2-2A9A2BDE3EC0}"/>
              </a:ext>
            </a:extLst>
          </p:cNvPr>
          <p:cNvSpPr txBox="1"/>
          <p:nvPr/>
        </p:nvSpPr>
        <p:spPr>
          <a:xfrm rot="16200000">
            <a:off x="1029377" y="4821149"/>
            <a:ext cx="1661401" cy="661552"/>
          </a:xfrm>
          <a:prstGeom prst="rect">
            <a:avLst/>
          </a:prstGeom>
        </p:spPr>
        <p:txBody>
          <a:bodyPr wrap="none">
            <a:spAutoFit/>
          </a:bodyPr>
          <a:lstStyle>
            <a:defPPr>
              <a:defRPr lang="en-US"/>
            </a:defPPr>
            <a:lvl1pPr lvl="0">
              <a:lnSpc>
                <a:spcPct val="110000"/>
              </a:lnSpc>
              <a:spcBef>
                <a:spcPts val="2941"/>
              </a:spcBef>
              <a:spcAft>
                <a:spcPts val="600"/>
              </a:spcAft>
              <a:buClr>
                <a:srgbClr val="505050"/>
              </a:buClr>
              <a:defRPr sz="2353">
                <a:solidFill>
                  <a:srgbClr val="0072C6"/>
                </a:solidFill>
              </a:defRPr>
            </a:lvl1pPr>
          </a:lstStyle>
          <a:p>
            <a:pPr defTabSz="932060">
              <a:lnSpc>
                <a:spcPct val="100000"/>
              </a:lnSpc>
              <a:spcAft>
                <a:spcPts val="0"/>
              </a:spcAft>
            </a:pPr>
            <a:r>
              <a:rPr lang="en-US" sz="1599">
                <a:solidFill>
                  <a:srgbClr val="FFC000"/>
                </a:solidFill>
              </a:rPr>
              <a:t>PaaS Services &amp; </a:t>
            </a:r>
          </a:p>
          <a:p>
            <a:pPr defTabSz="932060">
              <a:lnSpc>
                <a:spcPct val="100000"/>
              </a:lnSpc>
              <a:spcBef>
                <a:spcPts val="510"/>
              </a:spcBef>
              <a:spcAft>
                <a:spcPts val="0"/>
              </a:spcAft>
            </a:pPr>
            <a:r>
              <a:rPr lang="en-US" sz="1599">
                <a:solidFill>
                  <a:srgbClr val="FFC000"/>
                </a:solidFill>
              </a:rPr>
              <a:t>Device Support</a:t>
            </a:r>
          </a:p>
        </p:txBody>
      </p:sp>
      <p:sp>
        <p:nvSpPr>
          <p:cNvPr id="51" name="TextBox 50">
            <a:extLst>
              <a:ext uri="{FF2B5EF4-FFF2-40B4-BE49-F238E27FC236}">
                <a16:creationId xmlns:a16="http://schemas.microsoft.com/office/drawing/2014/main" id="{1DBA0720-2DCA-45EB-8AA8-E29F107D4006}"/>
              </a:ext>
            </a:extLst>
          </p:cNvPr>
          <p:cNvSpPr txBox="1"/>
          <p:nvPr/>
        </p:nvSpPr>
        <p:spPr>
          <a:xfrm>
            <a:off x="4100461" y="3705629"/>
            <a:ext cx="1159482" cy="281860"/>
          </a:xfrm>
          <a:prstGeom prst="rect">
            <a:avLst/>
          </a:prstGeom>
          <a:noFill/>
        </p:spPr>
        <p:txBody>
          <a:bodyPr wrap="none" rtlCol="0">
            <a:spAutoFit/>
          </a:bodyPr>
          <a:lstStyle/>
          <a:p>
            <a:pPr algn="ctr" defTabSz="932060"/>
            <a:r>
              <a:rPr lang="en-US" sz="1196">
                <a:solidFill>
                  <a:schemeClr val="bg1"/>
                </a:solidFill>
                <a:latin typeface="Segoe UI Semibold" panose="020B0702040204020203" pitchFamily="34" charset="0"/>
                <a:cs typeface="Segoe UI Semibold" panose="020B0702040204020203" pitchFamily="34" charset="0"/>
              </a:rPr>
              <a:t>Edge Support</a:t>
            </a:r>
          </a:p>
        </p:txBody>
      </p:sp>
      <p:sp>
        <p:nvSpPr>
          <p:cNvPr id="52" name="TextBox 51">
            <a:extLst>
              <a:ext uri="{FF2B5EF4-FFF2-40B4-BE49-F238E27FC236}">
                <a16:creationId xmlns:a16="http://schemas.microsoft.com/office/drawing/2014/main" id="{E12E67D0-5718-4D6C-BBD6-F2542742B6D6}"/>
              </a:ext>
            </a:extLst>
          </p:cNvPr>
          <p:cNvSpPr txBox="1"/>
          <p:nvPr/>
        </p:nvSpPr>
        <p:spPr>
          <a:xfrm>
            <a:off x="2607438" y="3707680"/>
            <a:ext cx="1278830" cy="281860"/>
          </a:xfrm>
          <a:prstGeom prst="rect">
            <a:avLst/>
          </a:prstGeom>
          <a:noFill/>
        </p:spPr>
        <p:txBody>
          <a:bodyPr wrap="none" rtlCol="0">
            <a:spAutoFit/>
          </a:bodyPr>
          <a:lstStyle/>
          <a:p>
            <a:pPr algn="ctr" defTabSz="932060"/>
            <a:r>
              <a:rPr lang="en-US" sz="1196">
                <a:solidFill>
                  <a:schemeClr val="bg1"/>
                </a:solidFill>
                <a:latin typeface="Segoe UI Semibold" panose="020B0702040204020203" pitchFamily="34" charset="0"/>
                <a:cs typeface="Segoe UI Semibold" panose="020B0702040204020203" pitchFamily="34" charset="0"/>
              </a:rPr>
              <a:t>Device Support</a:t>
            </a:r>
          </a:p>
        </p:txBody>
      </p:sp>
      <p:sp>
        <p:nvSpPr>
          <p:cNvPr id="53" name="Rectangle 52">
            <a:extLst>
              <a:ext uri="{FF2B5EF4-FFF2-40B4-BE49-F238E27FC236}">
                <a16:creationId xmlns:a16="http://schemas.microsoft.com/office/drawing/2014/main" id="{3E5ECE96-A219-4629-9DAD-F99D781AB1A9}"/>
              </a:ext>
            </a:extLst>
          </p:cNvPr>
          <p:cNvSpPr/>
          <p:nvPr/>
        </p:nvSpPr>
        <p:spPr>
          <a:xfrm>
            <a:off x="2689102" y="4111996"/>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Azure IoT Device SDK</a:t>
            </a:r>
          </a:p>
        </p:txBody>
      </p:sp>
      <p:sp>
        <p:nvSpPr>
          <p:cNvPr id="54" name="Rectangle 53">
            <a:extLst>
              <a:ext uri="{FF2B5EF4-FFF2-40B4-BE49-F238E27FC236}">
                <a16:creationId xmlns:a16="http://schemas.microsoft.com/office/drawing/2014/main" id="{C58A2F98-4C3C-492A-B736-4F36C2AC1333}"/>
              </a:ext>
            </a:extLst>
          </p:cNvPr>
          <p:cNvSpPr/>
          <p:nvPr/>
        </p:nvSpPr>
        <p:spPr>
          <a:xfrm>
            <a:off x="2689102" y="4693757"/>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Certified Devices</a:t>
            </a:r>
          </a:p>
          <a:p>
            <a:pPr algn="ctr" defTabSz="932060">
              <a:lnSpc>
                <a:spcPct val="90000"/>
              </a:lnSpc>
            </a:pPr>
            <a:r>
              <a:rPr lang="en-US" sz="1000">
                <a:solidFill>
                  <a:schemeClr val="bg1"/>
                </a:solidFill>
              </a:rPr>
              <a:t>Azure Certified for IoT</a:t>
            </a:r>
          </a:p>
        </p:txBody>
      </p:sp>
      <p:sp>
        <p:nvSpPr>
          <p:cNvPr id="55" name="Rectangle 54">
            <a:extLst>
              <a:ext uri="{FF2B5EF4-FFF2-40B4-BE49-F238E27FC236}">
                <a16:creationId xmlns:a16="http://schemas.microsoft.com/office/drawing/2014/main" id="{AB7634E4-07C0-4DA8-B571-A99FE006AEA3}"/>
              </a:ext>
            </a:extLst>
          </p:cNvPr>
          <p:cNvSpPr/>
          <p:nvPr/>
        </p:nvSpPr>
        <p:spPr>
          <a:xfrm>
            <a:off x="2689102" y="5275517"/>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Security Program for Azure IoT</a:t>
            </a:r>
          </a:p>
        </p:txBody>
      </p:sp>
      <p:sp>
        <p:nvSpPr>
          <p:cNvPr id="56" name="TextBox 55">
            <a:extLst>
              <a:ext uri="{FF2B5EF4-FFF2-40B4-BE49-F238E27FC236}">
                <a16:creationId xmlns:a16="http://schemas.microsoft.com/office/drawing/2014/main" id="{102F8B62-3F10-4C23-B677-6949A289164C}"/>
              </a:ext>
            </a:extLst>
          </p:cNvPr>
          <p:cNvSpPr txBox="1"/>
          <p:nvPr/>
        </p:nvSpPr>
        <p:spPr>
          <a:xfrm>
            <a:off x="5546512" y="3707680"/>
            <a:ext cx="1027054" cy="281860"/>
          </a:xfrm>
          <a:prstGeom prst="rect">
            <a:avLst/>
          </a:prstGeom>
          <a:noFill/>
        </p:spPr>
        <p:txBody>
          <a:bodyPr wrap="none" rtlCol="0">
            <a:spAutoFit/>
          </a:bodyPr>
          <a:lstStyle/>
          <a:p>
            <a:pPr algn="ctr" defTabSz="932060"/>
            <a:r>
              <a:rPr lang="en-US" sz="1196">
                <a:solidFill>
                  <a:schemeClr val="bg1"/>
                </a:solidFill>
                <a:latin typeface="Segoe UI Semibold" panose="020B0702040204020203" pitchFamily="34" charset="0"/>
                <a:cs typeface="Segoe UI Semibold" panose="020B0702040204020203" pitchFamily="34" charset="0"/>
              </a:rPr>
              <a:t>IoT Services</a:t>
            </a:r>
          </a:p>
        </p:txBody>
      </p:sp>
      <p:sp>
        <p:nvSpPr>
          <p:cNvPr id="57" name="TextBox 56">
            <a:extLst>
              <a:ext uri="{FF2B5EF4-FFF2-40B4-BE49-F238E27FC236}">
                <a16:creationId xmlns:a16="http://schemas.microsoft.com/office/drawing/2014/main" id="{236C7872-DB96-4D62-B8DD-85DC4CA52622}"/>
              </a:ext>
            </a:extLst>
          </p:cNvPr>
          <p:cNvSpPr txBox="1"/>
          <p:nvPr/>
        </p:nvSpPr>
        <p:spPr>
          <a:xfrm>
            <a:off x="7041639" y="3707680"/>
            <a:ext cx="1968765" cy="281860"/>
          </a:xfrm>
          <a:prstGeom prst="rect">
            <a:avLst/>
          </a:prstGeom>
          <a:noFill/>
        </p:spPr>
        <p:txBody>
          <a:bodyPr wrap="none" rtlCol="0">
            <a:spAutoFit/>
          </a:bodyPr>
          <a:lstStyle/>
          <a:p>
            <a:pPr algn="ctr" defTabSz="932060"/>
            <a:r>
              <a:rPr lang="en-US" sz="1196">
                <a:solidFill>
                  <a:schemeClr val="bg1"/>
                </a:solidFill>
                <a:latin typeface="Segoe UI Semibold" panose="020B0702040204020203" pitchFamily="34" charset="0"/>
                <a:cs typeface="Segoe UI Semibold" panose="020B0702040204020203" pitchFamily="34" charset="0"/>
              </a:rPr>
              <a:t>Data &amp; Analytics Services</a:t>
            </a:r>
          </a:p>
        </p:txBody>
      </p:sp>
      <p:sp>
        <p:nvSpPr>
          <p:cNvPr id="58" name="TextBox 57">
            <a:extLst>
              <a:ext uri="{FF2B5EF4-FFF2-40B4-BE49-F238E27FC236}">
                <a16:creationId xmlns:a16="http://schemas.microsoft.com/office/drawing/2014/main" id="{97D4637A-1964-40FD-9834-E3F9BD4798D2}"/>
              </a:ext>
            </a:extLst>
          </p:cNvPr>
          <p:cNvSpPr txBox="1"/>
          <p:nvPr/>
        </p:nvSpPr>
        <p:spPr>
          <a:xfrm>
            <a:off x="9210983" y="3707680"/>
            <a:ext cx="2691397" cy="281860"/>
          </a:xfrm>
          <a:prstGeom prst="rect">
            <a:avLst/>
          </a:prstGeom>
          <a:noFill/>
        </p:spPr>
        <p:txBody>
          <a:bodyPr wrap="none" rtlCol="0">
            <a:spAutoFit/>
          </a:bodyPr>
          <a:lstStyle/>
          <a:p>
            <a:pPr algn="ctr" defTabSz="932060"/>
            <a:r>
              <a:rPr lang="en-US" sz="1196">
                <a:solidFill>
                  <a:schemeClr val="bg1"/>
                </a:solidFill>
                <a:latin typeface="Segoe UI Semibold" panose="020B0702040204020203" pitchFamily="34" charset="0"/>
                <a:cs typeface="Segoe UI Semibold" panose="020B0702040204020203" pitchFamily="34" charset="0"/>
              </a:rPr>
              <a:t>Visualization &amp; Integration Services</a:t>
            </a:r>
          </a:p>
        </p:txBody>
      </p:sp>
      <p:sp>
        <p:nvSpPr>
          <p:cNvPr id="59" name="TextBox 58">
            <a:extLst>
              <a:ext uri="{FF2B5EF4-FFF2-40B4-BE49-F238E27FC236}">
                <a16:creationId xmlns:a16="http://schemas.microsoft.com/office/drawing/2014/main" id="{96AD3A91-A0BE-4E74-B879-837B23234E7B}"/>
              </a:ext>
            </a:extLst>
          </p:cNvPr>
          <p:cNvSpPr txBox="1"/>
          <p:nvPr/>
        </p:nvSpPr>
        <p:spPr>
          <a:xfrm rot="16200000">
            <a:off x="1492417" y="2893982"/>
            <a:ext cx="614858" cy="348630"/>
          </a:xfrm>
          <a:prstGeom prst="rect">
            <a:avLst/>
          </a:prstGeom>
        </p:spPr>
        <p:txBody>
          <a:bodyPr wrap="none">
            <a:spAutoFit/>
          </a:bodyPr>
          <a:lstStyle>
            <a:defPPr>
              <a:defRPr lang="en-US"/>
            </a:defPPr>
            <a:lvl1pPr lvl="0">
              <a:lnSpc>
                <a:spcPct val="110000"/>
              </a:lnSpc>
              <a:spcBef>
                <a:spcPts val="2941"/>
              </a:spcBef>
              <a:spcAft>
                <a:spcPts val="600"/>
              </a:spcAft>
              <a:buClr>
                <a:srgbClr val="505050"/>
              </a:buClr>
              <a:defRPr sz="2353">
                <a:solidFill>
                  <a:srgbClr val="0072C6"/>
                </a:solidFill>
              </a:defRPr>
            </a:lvl1pPr>
          </a:lstStyle>
          <a:p>
            <a:pPr defTabSz="932060"/>
            <a:r>
              <a:rPr lang="en-US" sz="1599">
                <a:solidFill>
                  <a:srgbClr val="FFC000"/>
                </a:solidFill>
              </a:rPr>
              <a:t>PaaS</a:t>
            </a:r>
          </a:p>
        </p:txBody>
      </p:sp>
      <p:grpSp>
        <p:nvGrpSpPr>
          <p:cNvPr id="3" name="Group 2">
            <a:extLst>
              <a:ext uri="{FF2B5EF4-FFF2-40B4-BE49-F238E27FC236}">
                <a16:creationId xmlns:a16="http://schemas.microsoft.com/office/drawing/2014/main" id="{C6919132-6EB8-4115-8FB0-2AC491964474}"/>
              </a:ext>
            </a:extLst>
          </p:cNvPr>
          <p:cNvGrpSpPr/>
          <p:nvPr/>
        </p:nvGrpSpPr>
        <p:grpSpPr>
          <a:xfrm>
            <a:off x="1625594" y="1382588"/>
            <a:ext cx="10453633" cy="837711"/>
            <a:chOff x="1683040" y="1355012"/>
            <a:chExt cx="10252497" cy="821593"/>
          </a:xfrm>
        </p:grpSpPr>
        <p:sp>
          <p:nvSpPr>
            <p:cNvPr id="49" name="Rectangle 48">
              <a:extLst>
                <a:ext uri="{FF2B5EF4-FFF2-40B4-BE49-F238E27FC236}">
                  <a16:creationId xmlns:a16="http://schemas.microsoft.com/office/drawing/2014/main" id="{C578A5DF-6EE3-484E-AE2B-6A49AF0016B2}"/>
                </a:ext>
              </a:extLst>
            </p:cNvPr>
            <p:cNvSpPr/>
            <p:nvPr/>
          </p:nvSpPr>
          <p:spPr>
            <a:xfrm>
              <a:off x="2295982" y="1355012"/>
              <a:ext cx="9639555" cy="821593"/>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endParaRPr lang="en-US" sz="1000">
                <a:solidFill>
                  <a:schemeClr val="bg1"/>
                </a:solidFill>
              </a:endParaRPr>
            </a:p>
          </p:txBody>
        </p:sp>
        <p:sp>
          <p:nvSpPr>
            <p:cNvPr id="60" name="TextBox 59">
              <a:extLst>
                <a:ext uri="{FF2B5EF4-FFF2-40B4-BE49-F238E27FC236}">
                  <a16:creationId xmlns:a16="http://schemas.microsoft.com/office/drawing/2014/main" id="{FA29C989-0BA0-4644-9232-47D2ED763C11}"/>
                </a:ext>
              </a:extLst>
            </p:cNvPr>
            <p:cNvSpPr txBox="1"/>
            <p:nvPr/>
          </p:nvSpPr>
          <p:spPr>
            <a:xfrm rot="16200000">
              <a:off x="1553128" y="1698178"/>
              <a:ext cx="601618" cy="341794"/>
            </a:xfrm>
            <a:prstGeom prst="rect">
              <a:avLst/>
            </a:prstGeom>
          </p:spPr>
          <p:txBody>
            <a:bodyPr wrap="none">
              <a:spAutoFit/>
            </a:bodyPr>
            <a:lstStyle>
              <a:defPPr>
                <a:defRPr lang="en-US"/>
              </a:defPPr>
              <a:lvl1pPr lvl="0">
                <a:lnSpc>
                  <a:spcPct val="110000"/>
                </a:lnSpc>
                <a:spcBef>
                  <a:spcPts val="2941"/>
                </a:spcBef>
                <a:spcAft>
                  <a:spcPts val="600"/>
                </a:spcAft>
                <a:buClr>
                  <a:srgbClr val="505050"/>
                </a:buClr>
                <a:defRPr sz="2353">
                  <a:solidFill>
                    <a:srgbClr val="0072C6"/>
                  </a:solidFill>
                </a:defRPr>
              </a:lvl1pPr>
            </a:lstStyle>
            <a:p>
              <a:pPr defTabSz="932060"/>
              <a:r>
                <a:rPr lang="en-US" sz="1598">
                  <a:solidFill>
                    <a:schemeClr val="bg1"/>
                  </a:solidFill>
                </a:rPr>
                <a:t>SaaS</a:t>
              </a:r>
              <a:endParaRPr lang="en-US" sz="1632">
                <a:solidFill>
                  <a:schemeClr val="bg1"/>
                </a:solidFill>
              </a:endParaRPr>
            </a:p>
          </p:txBody>
        </p:sp>
        <p:sp>
          <p:nvSpPr>
            <p:cNvPr id="61" name="Rectangle 60">
              <a:extLst>
                <a:ext uri="{FF2B5EF4-FFF2-40B4-BE49-F238E27FC236}">
                  <a16:creationId xmlns:a16="http://schemas.microsoft.com/office/drawing/2014/main" id="{DCF8573B-0B06-4CCB-8F64-5E349F14242F}"/>
                </a:ext>
              </a:extLst>
            </p:cNvPr>
            <p:cNvSpPr/>
            <p:nvPr/>
          </p:nvSpPr>
          <p:spPr>
            <a:xfrm>
              <a:off x="2726083" y="1525268"/>
              <a:ext cx="8853157" cy="5285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r>
                <a:rPr lang="en-US" sz="1199">
                  <a:solidFill>
                    <a:schemeClr val="bg1"/>
                  </a:solidFill>
                  <a:latin typeface="Segoe UI Semibold" panose="020B0702040204020203" pitchFamily="34" charset="0"/>
                  <a:cs typeface="Segoe UI Semibold" panose="020B0702040204020203" pitchFamily="34" charset="0"/>
                </a:rPr>
                <a:t>Azure IoT Central</a:t>
              </a:r>
            </a:p>
            <a:p>
              <a:pPr algn="ctr" defTabSz="932060"/>
              <a:r>
                <a:rPr lang="en-US" sz="1199">
                  <a:solidFill>
                    <a:schemeClr val="bg1"/>
                  </a:solidFill>
                  <a:latin typeface="Segoe UI" panose="020B0502040204020203" pitchFamily="34" charset="0"/>
                  <a:cs typeface="Segoe UI" panose="020B0502040204020203" pitchFamily="34" charset="0"/>
                </a:rPr>
                <a:t>IoT SaaS</a:t>
              </a:r>
            </a:p>
          </p:txBody>
        </p:sp>
      </p:grpSp>
      <p:sp>
        <p:nvSpPr>
          <p:cNvPr id="63" name="Rectangle 62">
            <a:extLst>
              <a:ext uri="{FF2B5EF4-FFF2-40B4-BE49-F238E27FC236}">
                <a16:creationId xmlns:a16="http://schemas.microsoft.com/office/drawing/2014/main" id="{383DAB3A-64D4-4BE3-A8D5-560EC6A7BAB2}"/>
              </a:ext>
            </a:extLst>
          </p:cNvPr>
          <p:cNvSpPr/>
          <p:nvPr/>
        </p:nvSpPr>
        <p:spPr>
          <a:xfrm>
            <a:off x="2190807" y="2114310"/>
            <a:ext cx="2146501" cy="37815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r>
              <a:rPr lang="en-US" sz="1199">
                <a:solidFill>
                  <a:schemeClr val="bg1"/>
                </a:solidFill>
                <a:latin typeface="Segoe UI Semibold" panose="020B0702040204020203" pitchFamily="34" charset="0"/>
                <a:cs typeface="Segoe UI Semibold" panose="020B0702040204020203" pitchFamily="34" charset="0"/>
              </a:rPr>
              <a:t> </a:t>
            </a:r>
          </a:p>
        </p:txBody>
      </p:sp>
      <p:sp>
        <p:nvSpPr>
          <p:cNvPr id="64" name="Rectangle 63">
            <a:extLst>
              <a:ext uri="{FF2B5EF4-FFF2-40B4-BE49-F238E27FC236}">
                <a16:creationId xmlns:a16="http://schemas.microsoft.com/office/drawing/2014/main" id="{4BA29256-AFF4-44B5-A0B1-ACFE36528A24}"/>
              </a:ext>
            </a:extLst>
          </p:cNvPr>
          <p:cNvSpPr/>
          <p:nvPr/>
        </p:nvSpPr>
        <p:spPr>
          <a:xfrm>
            <a:off x="5104963" y="2923686"/>
            <a:ext cx="2028237" cy="333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r>
              <a:rPr lang="en-US" sz="1199">
                <a:solidFill>
                  <a:schemeClr val="bg1"/>
                </a:solidFill>
                <a:latin typeface="Segoe UI Semibold" panose="020B0702040204020203" pitchFamily="34" charset="0"/>
                <a:cs typeface="Segoe UI Semibold" panose="020B0702040204020203" pitchFamily="34" charset="0"/>
              </a:rPr>
              <a:t>predictive maintenance</a:t>
            </a:r>
          </a:p>
        </p:txBody>
      </p:sp>
      <p:sp>
        <p:nvSpPr>
          <p:cNvPr id="66" name="Rectangle 65">
            <a:extLst>
              <a:ext uri="{FF2B5EF4-FFF2-40B4-BE49-F238E27FC236}">
                <a16:creationId xmlns:a16="http://schemas.microsoft.com/office/drawing/2014/main" id="{A2E53B18-1342-410B-BE67-2C8164EA6EE9}"/>
              </a:ext>
            </a:extLst>
          </p:cNvPr>
          <p:cNvSpPr/>
          <p:nvPr/>
        </p:nvSpPr>
        <p:spPr>
          <a:xfrm>
            <a:off x="2689102" y="5863403"/>
            <a:ext cx="1120651" cy="538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lnSpc>
                <a:spcPct val="90000"/>
              </a:lnSpc>
            </a:pPr>
            <a:r>
              <a:rPr lang="en-US" sz="1000">
                <a:solidFill>
                  <a:schemeClr val="bg1"/>
                </a:solidFill>
              </a:rPr>
              <a:t>Windows 10 IoT Core</a:t>
            </a:r>
          </a:p>
        </p:txBody>
      </p:sp>
      <p:sp>
        <p:nvSpPr>
          <p:cNvPr id="68" name="Title 1">
            <a:extLst>
              <a:ext uri="{FF2B5EF4-FFF2-40B4-BE49-F238E27FC236}">
                <a16:creationId xmlns:a16="http://schemas.microsoft.com/office/drawing/2014/main" id="{FDED601E-0494-4DB3-8B15-9D967CEEC571}"/>
              </a:ext>
            </a:extLst>
          </p:cNvPr>
          <p:cNvSpPr>
            <a:spLocks noGrp="1"/>
          </p:cNvSpPr>
          <p:nvPr>
            <p:ph type="title"/>
          </p:nvPr>
        </p:nvSpPr>
        <p:spPr/>
        <p:txBody>
          <a:bodyPr/>
          <a:lstStyle/>
          <a:p>
            <a:pPr algn="ctr"/>
            <a:r>
              <a:rPr lang="en-US" dirty="0"/>
              <a:t>Azure IoT</a:t>
            </a:r>
          </a:p>
        </p:txBody>
      </p:sp>
      <p:sp>
        <p:nvSpPr>
          <p:cNvPr id="5" name="Rectangle 4">
            <a:extLst>
              <a:ext uri="{FF2B5EF4-FFF2-40B4-BE49-F238E27FC236}">
                <a16:creationId xmlns:a16="http://schemas.microsoft.com/office/drawing/2014/main" id="{D238D188-4BC5-46CB-B41B-914E0BCA98A9}"/>
              </a:ext>
            </a:extLst>
          </p:cNvPr>
          <p:cNvSpPr/>
          <p:nvPr/>
        </p:nvSpPr>
        <p:spPr>
          <a:xfrm rot="16200000">
            <a:off x="18821" y="2194786"/>
            <a:ext cx="1218339" cy="412390"/>
          </a:xfrm>
          <a:prstGeom prst="rect">
            <a:avLst/>
          </a:prstGeom>
        </p:spPr>
        <p:txBody>
          <a:bodyPr wrap="none">
            <a:spAutoFit/>
          </a:bodyPr>
          <a:lstStyle/>
          <a:p>
            <a:pPr defTabSz="932060">
              <a:lnSpc>
                <a:spcPct val="110000"/>
              </a:lnSpc>
              <a:spcBef>
                <a:spcPts val="3000"/>
              </a:spcBef>
              <a:spcAft>
                <a:spcPts val="612"/>
              </a:spcAft>
              <a:buClr>
                <a:srgbClr val="505050"/>
              </a:buClr>
            </a:pPr>
            <a:r>
              <a:rPr lang="en-US" sz="2000">
                <a:solidFill>
                  <a:srgbClr val="FFC000"/>
                </a:solidFill>
              </a:rPr>
              <a:t>Solutions</a:t>
            </a:r>
          </a:p>
        </p:txBody>
      </p:sp>
      <p:sp>
        <p:nvSpPr>
          <p:cNvPr id="69" name="Rectangle 68">
            <a:extLst>
              <a:ext uri="{FF2B5EF4-FFF2-40B4-BE49-F238E27FC236}">
                <a16:creationId xmlns:a16="http://schemas.microsoft.com/office/drawing/2014/main" id="{1FDC05B1-C2E9-4F77-9C70-E5113EBFE891}"/>
              </a:ext>
            </a:extLst>
          </p:cNvPr>
          <p:cNvSpPr/>
          <p:nvPr/>
        </p:nvSpPr>
        <p:spPr>
          <a:xfrm rot="16200000">
            <a:off x="80621" y="4815570"/>
            <a:ext cx="1094739" cy="412390"/>
          </a:xfrm>
          <a:prstGeom prst="rect">
            <a:avLst/>
          </a:prstGeom>
        </p:spPr>
        <p:txBody>
          <a:bodyPr wrap="none">
            <a:spAutoFit/>
          </a:bodyPr>
          <a:lstStyle/>
          <a:p>
            <a:pPr defTabSz="932060">
              <a:lnSpc>
                <a:spcPct val="110000"/>
              </a:lnSpc>
              <a:spcBef>
                <a:spcPts val="3000"/>
              </a:spcBef>
              <a:spcAft>
                <a:spcPts val="612"/>
              </a:spcAft>
              <a:buClr>
                <a:srgbClr val="505050"/>
              </a:buClr>
            </a:pPr>
            <a:r>
              <a:rPr lang="en-US" sz="2000">
                <a:solidFill>
                  <a:srgbClr val="FFC000"/>
                </a:solidFill>
              </a:rPr>
              <a:t>Services</a:t>
            </a:r>
          </a:p>
        </p:txBody>
      </p:sp>
      <p:sp>
        <p:nvSpPr>
          <p:cNvPr id="6" name="Left Brace 5">
            <a:extLst>
              <a:ext uri="{FF2B5EF4-FFF2-40B4-BE49-F238E27FC236}">
                <a16:creationId xmlns:a16="http://schemas.microsoft.com/office/drawing/2014/main" id="{C60A7CE3-D411-49C0-A90E-F2F77FE16159}"/>
              </a:ext>
            </a:extLst>
          </p:cNvPr>
          <p:cNvSpPr/>
          <p:nvPr/>
        </p:nvSpPr>
        <p:spPr>
          <a:xfrm>
            <a:off x="1119379" y="1382586"/>
            <a:ext cx="356858" cy="2117578"/>
          </a:xfrm>
          <a:prstGeom prst="leftBrace">
            <a:avLst>
              <a:gd name="adj1" fmla="val 0"/>
              <a:gd name="adj2" fmla="val 47937"/>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32060"/>
            <a:endParaRPr lang="en-US" sz="1873">
              <a:solidFill>
                <a:srgbClr val="FFC000"/>
              </a:solidFill>
            </a:endParaRPr>
          </a:p>
        </p:txBody>
      </p:sp>
      <p:sp>
        <p:nvSpPr>
          <p:cNvPr id="70" name="Left Brace 69">
            <a:extLst>
              <a:ext uri="{FF2B5EF4-FFF2-40B4-BE49-F238E27FC236}">
                <a16:creationId xmlns:a16="http://schemas.microsoft.com/office/drawing/2014/main" id="{7A489A4C-D9BE-43BD-9A72-7EFC88A8A504}"/>
              </a:ext>
            </a:extLst>
          </p:cNvPr>
          <p:cNvSpPr/>
          <p:nvPr/>
        </p:nvSpPr>
        <p:spPr>
          <a:xfrm>
            <a:off x="1107232" y="3664767"/>
            <a:ext cx="420724" cy="2819355"/>
          </a:xfrm>
          <a:prstGeom prst="leftBrace">
            <a:avLst>
              <a:gd name="adj1" fmla="val 0"/>
              <a:gd name="adj2" fmla="val 47937"/>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32060"/>
            <a:endParaRPr lang="en-US" sz="1873">
              <a:solidFill>
                <a:srgbClr val="FFC000"/>
              </a:solidFill>
            </a:endParaRPr>
          </a:p>
        </p:txBody>
      </p:sp>
      <p:sp>
        <p:nvSpPr>
          <p:cNvPr id="71" name="Rectangle 70">
            <a:extLst>
              <a:ext uri="{FF2B5EF4-FFF2-40B4-BE49-F238E27FC236}">
                <a16:creationId xmlns:a16="http://schemas.microsoft.com/office/drawing/2014/main" id="{E53DF5DF-602B-4423-A659-8E88B6E16FF2}"/>
              </a:ext>
            </a:extLst>
          </p:cNvPr>
          <p:cNvSpPr/>
          <p:nvPr/>
        </p:nvSpPr>
        <p:spPr>
          <a:xfrm>
            <a:off x="2972897" y="2923686"/>
            <a:ext cx="1876389" cy="333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r>
              <a:rPr lang="en-US" sz="1199" dirty="0">
                <a:solidFill>
                  <a:schemeClr val="bg1"/>
                </a:solidFill>
                <a:latin typeface="Segoe UI Semibold" panose="020B0702040204020203" pitchFamily="34" charset="0"/>
                <a:cs typeface="Segoe UI Semibold" panose="020B0702040204020203" pitchFamily="34" charset="0"/>
              </a:rPr>
              <a:t>remote monitoring</a:t>
            </a:r>
          </a:p>
        </p:txBody>
      </p:sp>
      <p:sp>
        <p:nvSpPr>
          <p:cNvPr id="72" name="Rectangle 71">
            <a:extLst>
              <a:ext uri="{FF2B5EF4-FFF2-40B4-BE49-F238E27FC236}">
                <a16:creationId xmlns:a16="http://schemas.microsoft.com/office/drawing/2014/main" id="{0186AA32-83CC-4212-9D29-31C331121A9C}"/>
              </a:ext>
            </a:extLst>
          </p:cNvPr>
          <p:cNvSpPr/>
          <p:nvPr/>
        </p:nvSpPr>
        <p:spPr>
          <a:xfrm>
            <a:off x="7440464" y="2926635"/>
            <a:ext cx="1870032" cy="333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r>
              <a:rPr lang="en-US" sz="1199">
                <a:solidFill>
                  <a:schemeClr val="bg1"/>
                </a:solidFill>
                <a:latin typeface="Segoe UI Semibold" panose="020B0702040204020203" pitchFamily="34" charset="0"/>
                <a:cs typeface="Segoe UI Semibold" panose="020B0702040204020203" pitchFamily="34" charset="0"/>
              </a:rPr>
              <a:t>connected factory</a:t>
            </a:r>
          </a:p>
        </p:txBody>
      </p:sp>
      <p:sp>
        <p:nvSpPr>
          <p:cNvPr id="73" name="Rectangle 72">
            <a:extLst>
              <a:ext uri="{FF2B5EF4-FFF2-40B4-BE49-F238E27FC236}">
                <a16:creationId xmlns:a16="http://schemas.microsoft.com/office/drawing/2014/main" id="{4767BE7A-6FF9-41FF-8F65-24BF23E14230}"/>
              </a:ext>
            </a:extLst>
          </p:cNvPr>
          <p:cNvSpPr/>
          <p:nvPr/>
        </p:nvSpPr>
        <p:spPr>
          <a:xfrm>
            <a:off x="9590260" y="2918501"/>
            <a:ext cx="1965089" cy="333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r>
              <a:rPr lang="en-US" sz="1199">
                <a:solidFill>
                  <a:schemeClr val="bg1"/>
                </a:solidFill>
                <a:latin typeface="Segoe UI Semibold" panose="020B0702040204020203" pitchFamily="34" charset="0"/>
                <a:cs typeface="Segoe UI Semibold" panose="020B0702040204020203" pitchFamily="34" charset="0"/>
              </a:rPr>
              <a:t>device simulation</a:t>
            </a:r>
          </a:p>
        </p:txBody>
      </p:sp>
      <p:sp>
        <p:nvSpPr>
          <p:cNvPr id="65" name="TextBox 64">
            <a:extLst>
              <a:ext uri="{FF2B5EF4-FFF2-40B4-BE49-F238E27FC236}">
                <a16:creationId xmlns:a16="http://schemas.microsoft.com/office/drawing/2014/main" id="{BBA4E0FB-40D8-410C-ABEE-8948DD08EE5E}"/>
              </a:ext>
            </a:extLst>
          </p:cNvPr>
          <p:cNvSpPr txBox="1"/>
          <p:nvPr/>
        </p:nvSpPr>
        <p:spPr>
          <a:xfrm rot="16200000">
            <a:off x="1482101" y="1701386"/>
            <a:ext cx="601447" cy="341825"/>
          </a:xfrm>
          <a:prstGeom prst="rect">
            <a:avLst/>
          </a:prstGeom>
        </p:spPr>
        <p:txBody>
          <a:bodyPr wrap="none">
            <a:spAutoFit/>
          </a:bodyPr>
          <a:lstStyle>
            <a:defPPr>
              <a:defRPr lang="en-US"/>
            </a:defPPr>
            <a:lvl1pPr lvl="0">
              <a:lnSpc>
                <a:spcPct val="110000"/>
              </a:lnSpc>
              <a:spcBef>
                <a:spcPts val="2941"/>
              </a:spcBef>
              <a:spcAft>
                <a:spcPts val="600"/>
              </a:spcAft>
              <a:buClr>
                <a:srgbClr val="505050"/>
              </a:buClr>
              <a:defRPr sz="2353">
                <a:solidFill>
                  <a:srgbClr val="0072C6"/>
                </a:solidFill>
              </a:defRPr>
            </a:lvl1pPr>
          </a:lstStyle>
          <a:p>
            <a:pPr defTabSz="932060"/>
            <a:r>
              <a:rPr lang="en-US" sz="1599" dirty="0">
                <a:solidFill>
                  <a:srgbClr val="FFC000"/>
                </a:solidFill>
              </a:rPr>
              <a:t>SaaS</a:t>
            </a:r>
          </a:p>
        </p:txBody>
      </p:sp>
    </p:spTree>
    <p:extLst>
      <p:ext uri="{BB962C8B-B14F-4D97-AF65-F5344CB8AC3E}">
        <p14:creationId xmlns:p14="http://schemas.microsoft.com/office/powerpoint/2010/main" val="329156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E71D8D5-57E0-4641-AF4F-61CA229FAE4A}"/>
              </a:ext>
            </a:extLst>
          </p:cNvPr>
          <p:cNvSpPr/>
          <p:nvPr/>
        </p:nvSpPr>
        <p:spPr bwMode="auto">
          <a:xfrm>
            <a:off x="223522" y="3030984"/>
            <a:ext cx="11934612" cy="3884380"/>
          </a:xfrm>
          <a:prstGeom prst="rect">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AU" sz="4400" dirty="0">
                <a:solidFill>
                  <a:schemeClr val="tx1"/>
                </a:solidFill>
                <a:ea typeface="Segoe UI" pitchFamily="34" charset="0"/>
                <a:cs typeface="Segoe UI" pitchFamily="34" charset="0"/>
              </a:rPr>
              <a:t>Raspberry Pi</a:t>
            </a:r>
          </a:p>
        </p:txBody>
      </p:sp>
      <p:sp>
        <p:nvSpPr>
          <p:cNvPr id="24" name="Rectangle 23">
            <a:extLst>
              <a:ext uri="{FF2B5EF4-FFF2-40B4-BE49-F238E27FC236}">
                <a16:creationId xmlns:a16="http://schemas.microsoft.com/office/drawing/2014/main" id="{D1D7B93D-0083-4472-86B6-4A706774ECC5}"/>
              </a:ext>
            </a:extLst>
          </p:cNvPr>
          <p:cNvSpPr/>
          <p:nvPr/>
        </p:nvSpPr>
        <p:spPr bwMode="auto">
          <a:xfrm>
            <a:off x="562185" y="3793066"/>
            <a:ext cx="5507036" cy="29938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AU" sz="4800" dirty="0">
                <a:solidFill>
                  <a:schemeClr val="bg1"/>
                </a:solidFill>
                <a:ea typeface="Segoe UI" pitchFamily="34" charset="0"/>
                <a:cs typeface="Segoe UI" pitchFamily="34" charset="0"/>
              </a:rPr>
              <a:t>Remote SSH Users</a:t>
            </a:r>
          </a:p>
        </p:txBody>
      </p:sp>
      <p:sp>
        <p:nvSpPr>
          <p:cNvPr id="12" name="Rectangle 11">
            <a:extLst>
              <a:ext uri="{FF2B5EF4-FFF2-40B4-BE49-F238E27FC236}">
                <a16:creationId xmlns:a16="http://schemas.microsoft.com/office/drawing/2014/main" id="{53480CEA-3800-4DFF-A4D6-24404E7BF0BE}"/>
              </a:ext>
            </a:extLst>
          </p:cNvPr>
          <p:cNvSpPr/>
          <p:nvPr/>
        </p:nvSpPr>
        <p:spPr bwMode="auto">
          <a:xfrm>
            <a:off x="989856" y="4677409"/>
            <a:ext cx="4260427" cy="926253"/>
          </a:xfrm>
          <a:prstGeom prst="rect">
            <a:avLst/>
          </a:prstGeom>
          <a:solidFill>
            <a:srgbClr val="00B05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AU" sz="2400" dirty="0">
                <a:gradFill>
                  <a:gsLst>
                    <a:gs pos="0">
                      <a:srgbClr val="FFFFFF"/>
                    </a:gs>
                    <a:gs pos="100000">
                      <a:srgbClr val="FFFFFF"/>
                    </a:gs>
                  </a:gsLst>
                  <a:lin ang="5400000" scaled="0"/>
                </a:gradFill>
                <a:ea typeface="Segoe UI" pitchFamily="34" charset="0"/>
                <a:cs typeface="Segoe UI" pitchFamily="34" charset="0"/>
              </a:rPr>
              <a:t>SSH Remote User dev01</a:t>
            </a:r>
          </a:p>
          <a:p>
            <a:pPr algn="ctr" defTabSz="932472" fontAlgn="base">
              <a:lnSpc>
                <a:spcPct val="90000"/>
              </a:lnSpc>
              <a:spcBef>
                <a:spcPct val="0"/>
              </a:spcBef>
              <a:spcAft>
                <a:spcPct val="0"/>
              </a:spcAft>
            </a:pPr>
            <a:r>
              <a:rPr lang="en-AU" dirty="0"/>
              <a:t>$LAB_PORT mapped to Port 3000</a:t>
            </a:r>
          </a:p>
        </p:txBody>
      </p:sp>
      <p:sp>
        <p:nvSpPr>
          <p:cNvPr id="13" name="Rectangle 12">
            <a:extLst>
              <a:ext uri="{FF2B5EF4-FFF2-40B4-BE49-F238E27FC236}">
                <a16:creationId xmlns:a16="http://schemas.microsoft.com/office/drawing/2014/main" id="{2D528496-9312-4635-B452-71A7BD0CE211}"/>
              </a:ext>
            </a:extLst>
          </p:cNvPr>
          <p:cNvSpPr/>
          <p:nvPr/>
        </p:nvSpPr>
        <p:spPr bwMode="auto">
          <a:xfrm>
            <a:off x="989856" y="5732146"/>
            <a:ext cx="4260427" cy="926252"/>
          </a:xfrm>
          <a:prstGeom prst="rect">
            <a:avLst/>
          </a:prstGeom>
          <a:solidFill>
            <a:srgbClr val="00B05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AU" sz="2400" dirty="0">
                <a:gradFill>
                  <a:gsLst>
                    <a:gs pos="0">
                      <a:srgbClr val="FFFFFF"/>
                    </a:gs>
                    <a:gs pos="100000">
                      <a:srgbClr val="FFFFFF"/>
                    </a:gs>
                  </a:gsLst>
                  <a:lin ang="5400000" scaled="0"/>
                </a:gradFill>
                <a:ea typeface="Segoe UI" pitchFamily="34" charset="0"/>
                <a:cs typeface="Segoe UI" pitchFamily="34" charset="0"/>
              </a:rPr>
              <a:t>SSH Remote User $USER</a:t>
            </a:r>
          </a:p>
          <a:p>
            <a:pPr algn="ctr" defTabSz="932472" fontAlgn="base">
              <a:lnSpc>
                <a:spcPct val="90000"/>
              </a:lnSpc>
              <a:spcBef>
                <a:spcPct val="0"/>
              </a:spcBef>
              <a:spcAft>
                <a:spcPct val="0"/>
              </a:spcAft>
            </a:pPr>
            <a:r>
              <a:rPr lang="en-AU" dirty="0"/>
              <a:t>$LAB_PORT mapped to Port 3000</a:t>
            </a:r>
          </a:p>
        </p:txBody>
      </p:sp>
      <p:sp>
        <p:nvSpPr>
          <p:cNvPr id="19" name="Rectangle 18">
            <a:extLst>
              <a:ext uri="{FF2B5EF4-FFF2-40B4-BE49-F238E27FC236}">
                <a16:creationId xmlns:a16="http://schemas.microsoft.com/office/drawing/2014/main" id="{6EB2B42E-9B62-4FDC-BA88-1DDCD12B25F9}"/>
              </a:ext>
            </a:extLst>
          </p:cNvPr>
          <p:cNvSpPr/>
          <p:nvPr/>
        </p:nvSpPr>
        <p:spPr bwMode="auto">
          <a:xfrm>
            <a:off x="6299199" y="3793066"/>
            <a:ext cx="5507036" cy="29938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AU" sz="4800" dirty="0">
                <a:solidFill>
                  <a:schemeClr val="bg1"/>
                </a:solidFill>
                <a:ea typeface="Segoe UI" pitchFamily="34" charset="0"/>
                <a:cs typeface="Segoe UI" pitchFamily="34" charset="0"/>
              </a:rPr>
              <a:t>Docker</a:t>
            </a:r>
          </a:p>
        </p:txBody>
      </p:sp>
      <p:sp>
        <p:nvSpPr>
          <p:cNvPr id="20" name="Rectangle 19">
            <a:extLst>
              <a:ext uri="{FF2B5EF4-FFF2-40B4-BE49-F238E27FC236}">
                <a16:creationId xmlns:a16="http://schemas.microsoft.com/office/drawing/2014/main" id="{F4676C8B-B1A6-412C-AF50-AD67015643FC}"/>
              </a:ext>
            </a:extLst>
          </p:cNvPr>
          <p:cNvSpPr/>
          <p:nvPr/>
        </p:nvSpPr>
        <p:spPr bwMode="auto">
          <a:xfrm>
            <a:off x="6956847" y="4677408"/>
            <a:ext cx="4260427" cy="926253"/>
          </a:xfrm>
          <a:prstGeom prst="rect">
            <a:avLst/>
          </a:prstGeom>
          <a:solidFill>
            <a:srgbClr val="0078D7"/>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AU" sz="2400" dirty="0">
                <a:gradFill>
                  <a:gsLst>
                    <a:gs pos="0">
                      <a:srgbClr val="FFFFFF"/>
                    </a:gs>
                    <a:gs pos="100000">
                      <a:srgbClr val="FFFFFF"/>
                    </a:gs>
                  </a:gsLst>
                  <a:lin ang="5400000" scaled="0"/>
                </a:gradFill>
                <a:ea typeface="Segoe UI" pitchFamily="34" charset="0"/>
                <a:cs typeface="Segoe UI" pitchFamily="34" charset="0"/>
              </a:rPr>
              <a:t>Container dev01</a:t>
            </a:r>
          </a:p>
          <a:p>
            <a:pPr algn="ctr" defTabSz="932472" fontAlgn="base">
              <a:lnSpc>
                <a:spcPct val="90000"/>
              </a:lnSpc>
              <a:spcBef>
                <a:spcPct val="0"/>
              </a:spcBef>
              <a:spcAft>
                <a:spcPct val="0"/>
              </a:spcAft>
            </a:pPr>
            <a:r>
              <a:rPr lang="en-AU" sz="2400" dirty="0">
                <a:gradFill>
                  <a:gsLst>
                    <a:gs pos="0">
                      <a:srgbClr val="FFFFFF"/>
                    </a:gs>
                    <a:gs pos="100000">
                      <a:srgbClr val="FFFFFF"/>
                    </a:gs>
                  </a:gsLst>
                  <a:lin ang="5400000" scaled="0"/>
                </a:gradFill>
                <a:ea typeface="Segoe UI" pitchFamily="34" charset="0"/>
                <a:cs typeface="Segoe UI" pitchFamily="34" charset="0"/>
              </a:rPr>
              <a:t>Python Debugger Port 3000</a:t>
            </a:r>
          </a:p>
        </p:txBody>
      </p:sp>
      <p:sp>
        <p:nvSpPr>
          <p:cNvPr id="21" name="Rectangle 20">
            <a:extLst>
              <a:ext uri="{FF2B5EF4-FFF2-40B4-BE49-F238E27FC236}">
                <a16:creationId xmlns:a16="http://schemas.microsoft.com/office/drawing/2014/main" id="{F0FE2AA0-3B62-43BB-8845-A07AC0268922}"/>
              </a:ext>
            </a:extLst>
          </p:cNvPr>
          <p:cNvSpPr/>
          <p:nvPr/>
        </p:nvSpPr>
        <p:spPr bwMode="auto">
          <a:xfrm>
            <a:off x="6956847" y="5732146"/>
            <a:ext cx="4260427" cy="926253"/>
          </a:xfrm>
          <a:prstGeom prst="rect">
            <a:avLst/>
          </a:prstGeom>
          <a:solidFill>
            <a:srgbClr val="0078D7"/>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AU" sz="2400" dirty="0">
                <a:gradFill>
                  <a:gsLst>
                    <a:gs pos="0">
                      <a:srgbClr val="FFFFFF"/>
                    </a:gs>
                    <a:gs pos="100000">
                      <a:srgbClr val="FFFFFF"/>
                    </a:gs>
                  </a:gsLst>
                  <a:lin ang="5400000" scaled="0"/>
                </a:gradFill>
                <a:ea typeface="Segoe UI" pitchFamily="34" charset="0"/>
                <a:cs typeface="Segoe UI" pitchFamily="34" charset="0"/>
              </a:rPr>
              <a:t>Container $USER</a:t>
            </a:r>
          </a:p>
          <a:p>
            <a:pPr algn="ctr" defTabSz="932472" fontAlgn="base">
              <a:lnSpc>
                <a:spcPct val="90000"/>
              </a:lnSpc>
              <a:spcBef>
                <a:spcPct val="0"/>
              </a:spcBef>
              <a:spcAft>
                <a:spcPct val="0"/>
              </a:spcAft>
            </a:pPr>
            <a:r>
              <a:rPr lang="en-AU" sz="2400" dirty="0">
                <a:gradFill>
                  <a:gsLst>
                    <a:gs pos="0">
                      <a:srgbClr val="FFFFFF"/>
                    </a:gs>
                    <a:gs pos="100000">
                      <a:srgbClr val="FFFFFF"/>
                    </a:gs>
                  </a:gsLst>
                  <a:lin ang="5400000" scaled="0"/>
                </a:gradFill>
                <a:ea typeface="Segoe UI" pitchFamily="34" charset="0"/>
                <a:cs typeface="Segoe UI" pitchFamily="34" charset="0"/>
              </a:rPr>
              <a:t>Python Debugger Port 3000</a:t>
            </a:r>
          </a:p>
        </p:txBody>
      </p:sp>
      <p:sp>
        <p:nvSpPr>
          <p:cNvPr id="26" name="Arrow: Right 25">
            <a:extLst>
              <a:ext uri="{FF2B5EF4-FFF2-40B4-BE49-F238E27FC236}">
                <a16:creationId xmlns:a16="http://schemas.microsoft.com/office/drawing/2014/main" id="{0EF12013-04E5-4ADF-8F15-5162DF144B9E}"/>
              </a:ext>
            </a:extLst>
          </p:cNvPr>
          <p:cNvSpPr/>
          <p:nvPr/>
        </p:nvSpPr>
        <p:spPr bwMode="auto">
          <a:xfrm>
            <a:off x="5540748" y="4870027"/>
            <a:ext cx="1193056" cy="535094"/>
          </a:xfrm>
          <a:prstGeom prst="rightArrow">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Arrow: Right 26">
            <a:extLst>
              <a:ext uri="{FF2B5EF4-FFF2-40B4-BE49-F238E27FC236}">
                <a16:creationId xmlns:a16="http://schemas.microsoft.com/office/drawing/2014/main" id="{40B04FCE-E4C5-47D9-BF68-EAF7648BA135}"/>
              </a:ext>
            </a:extLst>
          </p:cNvPr>
          <p:cNvSpPr/>
          <p:nvPr/>
        </p:nvSpPr>
        <p:spPr bwMode="auto">
          <a:xfrm>
            <a:off x="5540748" y="5927725"/>
            <a:ext cx="1193056" cy="535094"/>
          </a:xfrm>
          <a:prstGeom prst="rightArrow">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503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E71D8D5-57E0-4641-AF4F-61CA229FAE4A}"/>
              </a:ext>
            </a:extLst>
          </p:cNvPr>
          <p:cNvSpPr/>
          <p:nvPr/>
        </p:nvSpPr>
        <p:spPr bwMode="auto">
          <a:xfrm>
            <a:off x="223522" y="3030984"/>
            <a:ext cx="11934612" cy="3884380"/>
          </a:xfrm>
          <a:prstGeom prst="rect">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AU" sz="4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Raspberry Pi</a:t>
            </a:r>
          </a:p>
        </p:txBody>
      </p:sp>
      <p:sp>
        <p:nvSpPr>
          <p:cNvPr id="24" name="Rectangle 23">
            <a:extLst>
              <a:ext uri="{FF2B5EF4-FFF2-40B4-BE49-F238E27FC236}">
                <a16:creationId xmlns:a16="http://schemas.microsoft.com/office/drawing/2014/main" id="{D1D7B93D-0083-4472-86B6-4A706774ECC5}"/>
              </a:ext>
            </a:extLst>
          </p:cNvPr>
          <p:cNvSpPr/>
          <p:nvPr/>
        </p:nvSpPr>
        <p:spPr bwMode="auto">
          <a:xfrm>
            <a:off x="562185" y="3793066"/>
            <a:ext cx="5507036" cy="29938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AU" sz="48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Remote SSH Users</a:t>
            </a:r>
          </a:p>
        </p:txBody>
      </p:sp>
      <p:sp>
        <p:nvSpPr>
          <p:cNvPr id="12" name="Rectangle 11">
            <a:extLst>
              <a:ext uri="{FF2B5EF4-FFF2-40B4-BE49-F238E27FC236}">
                <a16:creationId xmlns:a16="http://schemas.microsoft.com/office/drawing/2014/main" id="{53480CEA-3800-4DFF-A4D6-24404E7BF0BE}"/>
              </a:ext>
            </a:extLst>
          </p:cNvPr>
          <p:cNvSpPr/>
          <p:nvPr/>
        </p:nvSpPr>
        <p:spPr bwMode="auto">
          <a:xfrm>
            <a:off x="989856" y="4677409"/>
            <a:ext cx="4260427" cy="926253"/>
          </a:xfrm>
          <a:prstGeom prst="rect">
            <a:avLst/>
          </a:prstGeom>
          <a:solidFill>
            <a:srgbClr val="00B05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AU"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SSH Remote User dev01</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AU" sz="1800" b="0" i="0" u="none" strike="noStrike" kern="1200" cap="none" spc="0" normalizeH="0" baseline="0" noProof="0" dirty="0">
                <a:ln>
                  <a:noFill/>
                </a:ln>
                <a:solidFill>
                  <a:srgbClr val="FFFFFF"/>
                </a:solidFill>
                <a:effectLst/>
                <a:uLnTx/>
                <a:uFillTx/>
                <a:latin typeface="Segoe UI Semilight"/>
                <a:ea typeface="+mn-ea"/>
                <a:cs typeface="+mn-cs"/>
              </a:rPr>
              <a:t>$LAB_PORT mapped to Port 3000</a:t>
            </a:r>
          </a:p>
        </p:txBody>
      </p:sp>
      <p:sp>
        <p:nvSpPr>
          <p:cNvPr id="13" name="Rectangle 12">
            <a:extLst>
              <a:ext uri="{FF2B5EF4-FFF2-40B4-BE49-F238E27FC236}">
                <a16:creationId xmlns:a16="http://schemas.microsoft.com/office/drawing/2014/main" id="{2D528496-9312-4635-B452-71A7BD0CE211}"/>
              </a:ext>
            </a:extLst>
          </p:cNvPr>
          <p:cNvSpPr/>
          <p:nvPr/>
        </p:nvSpPr>
        <p:spPr bwMode="auto">
          <a:xfrm>
            <a:off x="989856" y="5732146"/>
            <a:ext cx="4260427" cy="926252"/>
          </a:xfrm>
          <a:prstGeom prst="rect">
            <a:avLst/>
          </a:prstGeom>
          <a:solidFill>
            <a:srgbClr val="00B05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AU"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SSH Remote User $USER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AU" sz="1800" b="0" i="0" u="none" strike="noStrike" kern="1200" cap="none" spc="0" normalizeH="0" baseline="0" noProof="0" dirty="0">
                <a:ln>
                  <a:noFill/>
                </a:ln>
                <a:solidFill>
                  <a:srgbClr val="FFFFFF"/>
                </a:solidFill>
                <a:effectLst/>
                <a:uLnTx/>
                <a:uFillTx/>
                <a:latin typeface="Segoe UI Semilight"/>
                <a:ea typeface="+mn-ea"/>
                <a:cs typeface="+mn-cs"/>
              </a:rPr>
              <a:t>$LAB_PORT mapped to Port 3000</a:t>
            </a:r>
          </a:p>
        </p:txBody>
      </p:sp>
      <p:sp>
        <p:nvSpPr>
          <p:cNvPr id="18" name="Rectangle 17">
            <a:extLst>
              <a:ext uri="{FF2B5EF4-FFF2-40B4-BE49-F238E27FC236}">
                <a16:creationId xmlns:a16="http://schemas.microsoft.com/office/drawing/2014/main" id="{1EEF73F8-A7D3-4AAB-A405-7911C19C6897}"/>
              </a:ext>
            </a:extLst>
          </p:cNvPr>
          <p:cNvSpPr/>
          <p:nvPr/>
        </p:nvSpPr>
        <p:spPr bwMode="auto">
          <a:xfrm>
            <a:off x="223522" y="799252"/>
            <a:ext cx="11934612" cy="219456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Each User Profile ($USER) has a Unique ($LAB_PORT) Environment Variable</a:t>
            </a:r>
          </a:p>
          <a:p>
            <a:pPr marL="342900" marR="0" lvl="0"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When you start a VS Code debug session into a Container the following happens:</a:t>
            </a:r>
          </a:p>
          <a:p>
            <a:pPr marL="923571" marR="0" lvl="1" indent="-457200" algn="l" defTabSz="932472" rtl="0" eaLnBrk="1" fontAlgn="base" latinLnBrk="0" hangingPunct="1">
              <a:lnSpc>
                <a:spcPct val="90000"/>
              </a:lnSpc>
              <a:spcBef>
                <a:spcPct val="0"/>
              </a:spcBef>
              <a:spcAft>
                <a:spcPct val="0"/>
              </a:spcAft>
              <a:buClrTx/>
              <a:buSzTx/>
              <a:buFont typeface="+mj-lt"/>
              <a:buAutoNum type="arabicPeriod"/>
              <a:tabLst/>
              <a:defRPr/>
            </a:pPr>
            <a:r>
              <a:rPr kumimoji="0" lang="en-AU" sz="20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 Docker container named $USER is built to include your Python Code (docker build)</a:t>
            </a:r>
          </a:p>
          <a:p>
            <a:pPr marL="923571" marR="0" lvl="1" indent="-457200" algn="l" defTabSz="932472" rtl="0" eaLnBrk="1" fontAlgn="base" latinLnBrk="0" hangingPunct="1">
              <a:lnSpc>
                <a:spcPct val="90000"/>
              </a:lnSpc>
              <a:spcBef>
                <a:spcPct val="0"/>
              </a:spcBef>
              <a:spcAft>
                <a:spcPct val="0"/>
              </a:spcAft>
              <a:buClrTx/>
              <a:buSzTx/>
              <a:buFont typeface="+mj-lt"/>
              <a:buAutoNum type="arabicPeriod"/>
              <a:tabLst/>
              <a:defRPr/>
            </a:pPr>
            <a:r>
              <a:rPr kumimoji="0" lang="en-AU" sz="20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Docker maps $LAB_PORT to Port 3000 in the container (-p $LAB_PORT:3000)</a:t>
            </a:r>
          </a:p>
          <a:p>
            <a:pPr marL="923571" marR="0" lvl="1" indent="-457200" algn="l" defTabSz="932472" rtl="0" eaLnBrk="1" fontAlgn="base" latinLnBrk="0" hangingPunct="1">
              <a:lnSpc>
                <a:spcPct val="90000"/>
              </a:lnSpc>
              <a:spcBef>
                <a:spcPct val="0"/>
              </a:spcBef>
              <a:spcAft>
                <a:spcPct val="0"/>
              </a:spcAft>
              <a:buClrTx/>
              <a:buSzTx/>
              <a:buFont typeface="+mj-lt"/>
              <a:buAutoNum type="arabicPeriod"/>
              <a:tabLst/>
              <a:defRPr/>
            </a:pPr>
            <a:r>
              <a:rPr kumimoji="0" lang="en-AU" sz="20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The Docker Container is started (docker run –p $LAB_PORT:3000 …)</a:t>
            </a:r>
          </a:p>
          <a:p>
            <a:pPr marL="923571" marR="0" lvl="1" indent="-457200" algn="l" defTabSz="932472" rtl="0" eaLnBrk="1" fontAlgn="base" latinLnBrk="0" hangingPunct="1">
              <a:lnSpc>
                <a:spcPct val="90000"/>
              </a:lnSpc>
              <a:spcBef>
                <a:spcPct val="0"/>
              </a:spcBef>
              <a:spcAft>
                <a:spcPct val="0"/>
              </a:spcAft>
              <a:buClrTx/>
              <a:buSzTx/>
              <a:buFont typeface="+mj-lt"/>
              <a:buAutoNum type="arabicPeriod"/>
              <a:tabLst/>
              <a:defRPr/>
            </a:pPr>
            <a:r>
              <a:rPr kumimoji="0" lang="en-AU" sz="20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Visual Studio Code attaches to $LAB_PORT that is mapped to the port 3000 the container</a:t>
            </a:r>
          </a:p>
          <a:p>
            <a:pPr marL="923571" marR="0" lvl="1" indent="-457200" algn="l" defTabSz="932472" rtl="0" eaLnBrk="1" fontAlgn="base" latinLnBrk="0" hangingPunct="1">
              <a:lnSpc>
                <a:spcPct val="90000"/>
              </a:lnSpc>
              <a:spcBef>
                <a:spcPct val="0"/>
              </a:spcBef>
              <a:spcAft>
                <a:spcPct val="0"/>
              </a:spcAft>
              <a:buClrTx/>
              <a:buSzTx/>
              <a:buFont typeface="+mj-lt"/>
              <a:buAutoNum type="arabicPeriod"/>
              <a:tabLst/>
              <a:defRPr/>
            </a:pPr>
            <a:r>
              <a:rPr kumimoji="0" lang="en-AU" sz="20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app.py enables debugger: </a:t>
            </a:r>
            <a:r>
              <a:rPr kumimoji="0" lang="en-US" sz="20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ptvsd.enable_attach</a:t>
            </a:r>
            <a:r>
              <a:rPr kumimoji="0" lang="en-US" sz="20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(address=('0.0.0.0', 3000))</a:t>
            </a:r>
            <a:endParaRPr kumimoji="0" lang="en-AU" sz="20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6EB2B42E-9B62-4FDC-BA88-1DDCD12B25F9}"/>
              </a:ext>
            </a:extLst>
          </p:cNvPr>
          <p:cNvSpPr/>
          <p:nvPr/>
        </p:nvSpPr>
        <p:spPr bwMode="auto">
          <a:xfrm>
            <a:off x="6299199" y="3793066"/>
            <a:ext cx="5507036" cy="29938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AU" sz="48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Docker</a:t>
            </a:r>
          </a:p>
        </p:txBody>
      </p:sp>
      <p:sp>
        <p:nvSpPr>
          <p:cNvPr id="20" name="Rectangle 19">
            <a:extLst>
              <a:ext uri="{FF2B5EF4-FFF2-40B4-BE49-F238E27FC236}">
                <a16:creationId xmlns:a16="http://schemas.microsoft.com/office/drawing/2014/main" id="{F4676C8B-B1A6-412C-AF50-AD67015643FC}"/>
              </a:ext>
            </a:extLst>
          </p:cNvPr>
          <p:cNvSpPr/>
          <p:nvPr/>
        </p:nvSpPr>
        <p:spPr bwMode="auto">
          <a:xfrm>
            <a:off x="6956847" y="4677408"/>
            <a:ext cx="4260427" cy="926253"/>
          </a:xfrm>
          <a:prstGeom prst="rect">
            <a:avLst/>
          </a:prstGeom>
          <a:solidFill>
            <a:srgbClr val="0078D7"/>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AU"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Container dev01</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AU"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Python Debugger Port 3000</a:t>
            </a:r>
          </a:p>
        </p:txBody>
      </p:sp>
      <p:sp>
        <p:nvSpPr>
          <p:cNvPr id="21" name="Rectangle 20">
            <a:extLst>
              <a:ext uri="{FF2B5EF4-FFF2-40B4-BE49-F238E27FC236}">
                <a16:creationId xmlns:a16="http://schemas.microsoft.com/office/drawing/2014/main" id="{F0FE2AA0-3B62-43BB-8845-A07AC0268922}"/>
              </a:ext>
            </a:extLst>
          </p:cNvPr>
          <p:cNvSpPr/>
          <p:nvPr/>
        </p:nvSpPr>
        <p:spPr bwMode="auto">
          <a:xfrm>
            <a:off x="6956847" y="5732146"/>
            <a:ext cx="4260427" cy="926253"/>
          </a:xfrm>
          <a:prstGeom prst="rect">
            <a:avLst/>
          </a:prstGeom>
          <a:solidFill>
            <a:srgbClr val="0078D7"/>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AU"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Container $USER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AU"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Python Debugger Port 3000</a:t>
            </a:r>
          </a:p>
        </p:txBody>
      </p:sp>
      <p:sp>
        <p:nvSpPr>
          <p:cNvPr id="25" name="TextBox 24">
            <a:extLst>
              <a:ext uri="{FF2B5EF4-FFF2-40B4-BE49-F238E27FC236}">
                <a16:creationId xmlns:a16="http://schemas.microsoft.com/office/drawing/2014/main" id="{FF2BDE3A-C9E3-4D21-8915-EB0BF3559510}"/>
              </a:ext>
            </a:extLst>
          </p:cNvPr>
          <p:cNvSpPr txBox="1"/>
          <p:nvPr/>
        </p:nvSpPr>
        <p:spPr>
          <a:xfrm>
            <a:off x="0" y="78817"/>
            <a:ext cx="12436475" cy="683264"/>
          </a:xfrm>
          <a:prstGeom prst="rect">
            <a:avLst/>
          </a:prstGeom>
          <a:solidFill>
            <a:schemeClr val="tx1"/>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AU" sz="2800" b="0" i="0" u="none" strike="noStrike" kern="1200" cap="none" spc="0" normalizeH="0" baseline="0" noProof="0" dirty="0">
                <a:ln>
                  <a:noFill/>
                </a:ln>
                <a:solidFill>
                  <a:srgbClr val="353535"/>
                </a:solidFill>
                <a:effectLst/>
                <a:uLnTx/>
                <a:uFillTx/>
                <a:latin typeface="Segoe UI Semilight"/>
                <a:ea typeface="+mn-ea"/>
                <a:cs typeface="+mn-cs"/>
              </a:rPr>
              <a:t>How Python Debugging into a Docker Container Works</a:t>
            </a:r>
          </a:p>
        </p:txBody>
      </p:sp>
      <p:sp>
        <p:nvSpPr>
          <p:cNvPr id="26" name="Arrow: Right 25">
            <a:extLst>
              <a:ext uri="{FF2B5EF4-FFF2-40B4-BE49-F238E27FC236}">
                <a16:creationId xmlns:a16="http://schemas.microsoft.com/office/drawing/2014/main" id="{0EF12013-04E5-4ADF-8F15-5162DF144B9E}"/>
              </a:ext>
            </a:extLst>
          </p:cNvPr>
          <p:cNvSpPr/>
          <p:nvPr/>
        </p:nvSpPr>
        <p:spPr bwMode="auto">
          <a:xfrm>
            <a:off x="5540748" y="4870027"/>
            <a:ext cx="1193056" cy="535094"/>
          </a:xfrm>
          <a:prstGeom prst="rightArrow">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Arrow: Right 26">
            <a:extLst>
              <a:ext uri="{FF2B5EF4-FFF2-40B4-BE49-F238E27FC236}">
                <a16:creationId xmlns:a16="http://schemas.microsoft.com/office/drawing/2014/main" id="{40B04FCE-E4C5-47D9-BF68-EAF7648BA135}"/>
              </a:ext>
            </a:extLst>
          </p:cNvPr>
          <p:cNvSpPr/>
          <p:nvPr/>
        </p:nvSpPr>
        <p:spPr bwMode="auto">
          <a:xfrm>
            <a:off x="5540748" y="5927725"/>
            <a:ext cx="1193056" cy="535094"/>
          </a:xfrm>
          <a:prstGeom prst="rightArrow">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64042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3.xml><?xml version="1.0" encoding="utf-8"?>
<a:theme xmlns:a="http://schemas.openxmlformats.org/drawingml/2006/main" name="1_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2" ma:contentTypeDescription="Create a new document." ma:contentTypeScope="" ma:versionID="ceef478930bddb33a47bed59a8684ff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d135acaac67be1db5641353e9e06b8bc"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B76DBF-015D-41AA-94A2-1EB49A6C04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59C5458-A72E-4627-9FFC-D350DCB4700F}">
  <ds:schemaRefs>
    <ds:schemaRef ds:uri="http://schemas.microsoft.com/office/2006/documentManagement/types"/>
    <ds:schemaRef ds:uri="http://schemas.microsoft.com/office/infopath/2007/PartnerControls"/>
    <ds:schemaRef ds:uri="12239fb0-26c0-4a37-b790-6c81fba9d0fc"/>
    <ds:schemaRef ds:uri="http://schemas.openxmlformats.org/package/2006/metadata/core-properties"/>
    <ds:schemaRef ds:uri="http://schemas.microsoft.com/office/2006/metadata/properties"/>
    <ds:schemaRef ds:uri="http://www.w3.org/XML/1998/namespace"/>
    <ds:schemaRef ds:uri="http://purl.org/dc/elements/1.1/"/>
    <ds:schemaRef ds:uri="16dc66bd-df5a-4495-a5c9-5e296f49988a"/>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3134_APEX_template_r03</Template>
  <TotalTime>217</TotalTime>
  <Words>422</Words>
  <Application>Microsoft Office PowerPoint</Application>
  <PresentationFormat>Custom</PresentationFormat>
  <Paragraphs>83</Paragraphs>
  <Slides>3</Slides>
  <Notes>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vt:i4>
      </vt:variant>
    </vt:vector>
  </HeadingPairs>
  <TitlesOfParts>
    <vt:vector size="16" baseType="lpstr">
      <vt:lpstr>Arial</vt:lpstr>
      <vt:lpstr>Calibri</vt:lpstr>
      <vt:lpstr>Courier New</vt:lpstr>
      <vt:lpstr>Lucida Console</vt:lpstr>
      <vt:lpstr>Segoe Semibold</vt:lpstr>
      <vt:lpstr>Segoe UI</vt:lpstr>
      <vt:lpstr>Segoe UI Light</vt:lpstr>
      <vt:lpstr>Segoe UI Semibold</vt:lpstr>
      <vt:lpstr>Segoe UI Semilight</vt:lpstr>
      <vt:lpstr>Wingdings</vt:lpstr>
      <vt:lpstr>APEX Template 2017 </vt:lpstr>
      <vt:lpstr>WHITE TEMPLATE</vt:lpstr>
      <vt:lpstr>1_APEX Template 2017 </vt:lpstr>
      <vt:lpstr>Azure IoT</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Trine Thogersen</dc:creator>
  <cp:keywords/>
  <dc:description>Template: _x000d_
Formatting: _x000d_
Audience Type:</dc:description>
  <cp:lastModifiedBy>Dave Glover (DEVELOPER RELATIONS)</cp:lastModifiedBy>
  <cp:revision>18</cp:revision>
  <cp:lastPrinted>2019-03-28T02:09:25Z</cp:lastPrinted>
  <dcterms:created xsi:type="dcterms:W3CDTF">2017-10-31T19:47:21Z</dcterms:created>
  <dcterms:modified xsi:type="dcterms:W3CDTF">2019-10-24T12:34:08Z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maprende@microsoft.com</vt:lpwstr>
  </property>
  <property fmtid="{D5CDD505-2E9C-101B-9397-08002B2CF9AE}" pid="14" name="MSIP_Label_f42aa342-8706-4288-bd11-ebb85995028c_SetDate">
    <vt:lpwstr>2018-04-03T18:59:45.4491218Z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